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6153830-B66A-4C4B-A47D-1F24B273FF19}" type="datetimeFigureOut">
              <a:rPr lang="el-GR" smtClean="0"/>
              <a:pPr/>
              <a:t>20/11/2013</a:t>
            </a:fld>
            <a:endParaRPr lang="el-GR"/>
          </a:p>
        </p:txBody>
      </p:sp>
      <p:sp>
        <p:nvSpPr>
          <p:cNvPr id="17" name="Footer Placeholder 16"/>
          <p:cNvSpPr>
            <a:spLocks noGrp="1"/>
          </p:cNvSpPr>
          <p:nvPr>
            <p:ph type="ftr" sz="quarter" idx="11"/>
          </p:nvPr>
        </p:nvSpPr>
        <p:spPr/>
        <p:txBody>
          <a:bodyPr/>
          <a:lstStyle/>
          <a:p>
            <a:endParaRPr lang="el-G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CE8290A-8324-4B49-B43C-2168BF88470D}" type="slidenum">
              <a:rPr lang="el-GR" smtClean="0"/>
              <a:pPr/>
              <a:t>‹#›</a:t>
            </a:fld>
            <a:endParaRPr lang="el-G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153830-B66A-4C4B-A47D-1F24B273FF19}" type="datetimeFigureOut">
              <a:rPr lang="el-GR" smtClean="0"/>
              <a:pPr/>
              <a:t>20/11/2013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CE8290A-8324-4B49-B43C-2168BF88470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6153830-B66A-4C4B-A47D-1F24B273FF19}" type="datetimeFigureOut">
              <a:rPr lang="el-GR" smtClean="0"/>
              <a:pPr/>
              <a:t>20/11/2013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CE8290A-8324-4B49-B43C-2168BF88470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6153830-B66A-4C4B-A47D-1F24B273FF19}" type="datetimeFigureOut">
              <a:rPr lang="el-GR" smtClean="0"/>
              <a:pPr/>
              <a:t>20/11/2013</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CE8290A-8324-4B49-B43C-2168BF88470D}" type="slidenum">
              <a:rPr lang="el-GR" smtClean="0"/>
              <a:pPr/>
              <a:t>‹#›</a:t>
            </a:fld>
            <a:endParaRPr lang="el-G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6153830-B66A-4C4B-A47D-1F24B273FF19}" type="datetimeFigureOut">
              <a:rPr lang="el-GR" smtClean="0"/>
              <a:pPr/>
              <a:t>20/11/2013</a:t>
            </a:fld>
            <a:endParaRPr lang="el-GR"/>
          </a:p>
        </p:txBody>
      </p:sp>
      <p:sp>
        <p:nvSpPr>
          <p:cNvPr id="5" name="Footer Placeholder 4"/>
          <p:cNvSpPr>
            <a:spLocks noGrp="1"/>
          </p:cNvSpPr>
          <p:nvPr>
            <p:ph type="ftr" sz="quarter" idx="11"/>
          </p:nvPr>
        </p:nvSpPr>
        <p:spPr>
          <a:xfrm>
            <a:off x="800100" y="6172200"/>
            <a:ext cx="4000500" cy="457200"/>
          </a:xfrm>
        </p:spPr>
        <p:txBody>
          <a:bodyPr/>
          <a:lstStyle/>
          <a:p>
            <a:endParaRPr lang="el-G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CE8290A-8324-4B49-B43C-2168BF88470D}" type="slidenum">
              <a:rPr lang="el-GR" smtClean="0"/>
              <a:pPr/>
              <a:t>‹#›</a:t>
            </a:fld>
            <a:endParaRPr lang="el-G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6153830-B66A-4C4B-A47D-1F24B273FF19}" type="datetimeFigureOut">
              <a:rPr lang="el-GR" smtClean="0"/>
              <a:pPr/>
              <a:t>20/11/2013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CE8290A-8324-4B49-B43C-2168BF88470D}" type="slidenum">
              <a:rPr lang="el-GR" smtClean="0"/>
              <a:pPr/>
              <a:t>‹#›</a:t>
            </a:fld>
            <a:endParaRPr lang="el-G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86153830-B66A-4C4B-A47D-1F24B273FF19}" type="datetimeFigureOut">
              <a:rPr lang="el-GR" smtClean="0"/>
              <a:pPr/>
              <a:t>20/11/2013</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CE8290A-8324-4B49-B43C-2168BF88470D}" type="slidenum">
              <a:rPr lang="el-GR" smtClean="0"/>
              <a:pPr/>
              <a:t>‹#›</a:t>
            </a:fld>
            <a:endParaRPr lang="el-G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6153830-B66A-4C4B-A47D-1F24B273FF19}" type="datetimeFigureOut">
              <a:rPr lang="el-GR" smtClean="0"/>
              <a:pPr/>
              <a:t>20/11/2013</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CE8290A-8324-4B49-B43C-2168BF88470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153830-B66A-4C4B-A47D-1F24B273FF19}" type="datetimeFigureOut">
              <a:rPr lang="el-GR" smtClean="0"/>
              <a:pPr/>
              <a:t>20/11/2013</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CE8290A-8324-4B49-B43C-2168BF88470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153830-B66A-4C4B-A47D-1F24B273FF19}" type="datetimeFigureOut">
              <a:rPr lang="el-GR" smtClean="0"/>
              <a:pPr/>
              <a:t>20/11/2013</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CE8290A-8324-4B49-B43C-2168BF88470D}" type="slidenum">
              <a:rPr lang="el-GR" smtClean="0"/>
              <a:pPr/>
              <a:t>‹#›</a:t>
            </a:fld>
            <a:endParaRPr lang="el-G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6153830-B66A-4C4B-A47D-1F24B273FF19}" type="datetimeFigureOut">
              <a:rPr lang="el-GR" smtClean="0"/>
              <a:pPr/>
              <a:t>20/11/2013</a:t>
            </a:fld>
            <a:endParaRPr lang="el-GR"/>
          </a:p>
        </p:txBody>
      </p:sp>
      <p:sp>
        <p:nvSpPr>
          <p:cNvPr id="6" name="Footer Placeholder 5"/>
          <p:cNvSpPr>
            <a:spLocks noGrp="1"/>
          </p:cNvSpPr>
          <p:nvPr>
            <p:ph type="ftr" sz="quarter" idx="11"/>
          </p:nvPr>
        </p:nvSpPr>
        <p:spPr>
          <a:xfrm>
            <a:off x="914400" y="6172200"/>
            <a:ext cx="3886200" cy="457200"/>
          </a:xfrm>
        </p:spPr>
        <p:txBody>
          <a:bodyPr/>
          <a:lstStyle/>
          <a:p>
            <a:endParaRPr lang="el-GR"/>
          </a:p>
        </p:txBody>
      </p:sp>
      <p:sp>
        <p:nvSpPr>
          <p:cNvPr id="7" name="Slide Number Placeholder 6"/>
          <p:cNvSpPr>
            <a:spLocks noGrp="1"/>
          </p:cNvSpPr>
          <p:nvPr>
            <p:ph type="sldNum" sz="quarter" idx="12"/>
          </p:nvPr>
        </p:nvSpPr>
        <p:spPr>
          <a:xfrm>
            <a:off x="146304" y="6208776"/>
            <a:ext cx="457200" cy="457200"/>
          </a:xfrm>
        </p:spPr>
        <p:txBody>
          <a:bodyPr/>
          <a:lstStyle/>
          <a:p>
            <a:fld id="{1CE8290A-8324-4B49-B43C-2168BF88470D}" type="slidenum">
              <a:rPr lang="el-GR" smtClean="0"/>
              <a:pPr/>
              <a:t>‹#›</a:t>
            </a:fld>
            <a:endParaRPr lang="el-G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6153830-B66A-4C4B-A47D-1F24B273FF19}" type="datetimeFigureOut">
              <a:rPr lang="el-GR" smtClean="0"/>
              <a:pPr/>
              <a:t>20/11/2013</a:t>
            </a:fld>
            <a:endParaRPr lang="el-G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l-G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CE8290A-8324-4B49-B43C-2168BF88470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audio" Target="../media/audio1.wav"/><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http://www.tlg.uci.edu.libproxy.ucl.ac.uk/help/BetaManual/online/Q3.html" TargetMode="External"/><Relationship Id="rId2" Type="http://schemas.openxmlformats.org/officeDocument/2006/relationships/audio" Target="../media/audio5.wav"/><Relationship Id="rId1" Type="http://schemas.openxmlformats.org/officeDocument/2006/relationships/slideLayout" Target="../slideLayouts/slideLayout8.xml"/><Relationship Id="rId4" Type="http://schemas.openxmlformats.org/officeDocument/2006/relationships/hyperlink" Target="http://www.tlg.uci.edu.libproxy.ucl.ac.uk/help/BetaManual/online/SB.html"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greek-language.gr/greekLang/ancient_greek/tools/corpora/anthology/content.html?t=127&amp;m=2&amp;pane=trans" TargetMode="External"/><Relationship Id="rId2" Type="http://schemas.openxmlformats.org/officeDocument/2006/relationships/audio" Target="../media/audio6.wav"/><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hyperlink" Target="http://www.tlg.uci.edu.libproxy.ucl.ac.uk/help/BetaManual/online/SB.html" TargetMode="External"/><Relationship Id="rId2" Type="http://schemas.openxmlformats.org/officeDocument/2006/relationships/audio" Target="../media/audio7.wav"/><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200400"/>
            <a:ext cx="6400800" cy="2460848"/>
          </a:xfrm>
        </p:spPr>
        <p:txBody>
          <a:bodyPr>
            <a:normAutofit/>
          </a:bodyPr>
          <a:lstStyle/>
          <a:p>
            <a:r>
              <a:rPr lang="el-GR" sz="2200" b="1" dirty="0" smtClean="0">
                <a:solidFill>
                  <a:schemeClr val="tx1"/>
                </a:solidFill>
                <a:latin typeface="Palatino Linotype" pitchFamily="18" charset="0"/>
                <a:ea typeface="Gentium Plus" pitchFamily="2" charset="0"/>
                <a:cs typeface="Gentium Plus" pitchFamily="2" charset="0"/>
              </a:rPr>
              <a:t>Δρ. Ανδρέας Σεραφείμ</a:t>
            </a:r>
            <a:endParaRPr lang="en-US" sz="2200" b="1" dirty="0" smtClean="0">
              <a:solidFill>
                <a:schemeClr val="tx1"/>
              </a:solidFill>
              <a:latin typeface="Palatino Linotype" pitchFamily="18" charset="0"/>
              <a:ea typeface="Gentium Plus" pitchFamily="2" charset="0"/>
              <a:cs typeface="Gentium Plus" pitchFamily="2" charset="0"/>
            </a:endParaRPr>
          </a:p>
          <a:p>
            <a:r>
              <a:rPr lang="en-US" sz="2200" b="1" dirty="0" smtClean="0">
                <a:solidFill>
                  <a:schemeClr val="tx1"/>
                </a:solidFill>
                <a:latin typeface="Palatino Linotype" pitchFamily="18" charset="0"/>
                <a:ea typeface="Gentium Plus" pitchFamily="2" charset="0"/>
                <a:cs typeface="Gentium Plus" pitchFamily="2" charset="0"/>
              </a:rPr>
              <a:t>andreas.serafim.10@ucl.ac.uk</a:t>
            </a:r>
          </a:p>
          <a:p>
            <a:r>
              <a:rPr lang="el-GR" b="1" dirty="0" smtClean="0">
                <a:latin typeface="Gentium Plus" pitchFamily="2" charset="0"/>
                <a:ea typeface="Gentium Plus" pitchFamily="2" charset="0"/>
                <a:cs typeface="Gentium Plus" pitchFamily="2" charset="0"/>
              </a:rPr>
              <a:t>			</a:t>
            </a:r>
          </a:p>
        </p:txBody>
      </p:sp>
      <p:sp>
        <p:nvSpPr>
          <p:cNvPr id="2" name="Title 1"/>
          <p:cNvSpPr>
            <a:spLocks noGrp="1"/>
          </p:cNvSpPr>
          <p:nvPr>
            <p:ph type="ctrTitle"/>
          </p:nvPr>
        </p:nvSpPr>
        <p:spPr>
          <a:xfrm>
            <a:off x="457200" y="1484784"/>
            <a:ext cx="8229600" cy="1872208"/>
          </a:xfrm>
        </p:spPr>
        <p:txBody>
          <a:bodyPr>
            <a:normAutofit fontScale="90000"/>
          </a:bodyPr>
          <a:lstStyle/>
          <a:p>
            <a:r>
              <a:rPr lang="el-GR" sz="3200" b="1" dirty="0" smtClean="0">
                <a:solidFill>
                  <a:schemeClr val="bg1"/>
                </a:solidFill>
                <a:latin typeface="Palatino Linotype" pitchFamily="18" charset="0"/>
                <a:ea typeface="Gentium Plus" pitchFamily="2" charset="0"/>
                <a:cs typeface="Gentium Plus" pitchFamily="2" charset="0"/>
              </a:rPr>
              <a:t>Ο Καβαλιέρος και η Ντάμα: </a:t>
            </a:r>
            <a:r>
              <a:rPr lang="el-GR" sz="3200" b="1" i="1" dirty="0" smtClean="0">
                <a:solidFill>
                  <a:schemeClr val="bg1"/>
                </a:solidFill>
                <a:latin typeface="Palatino Linotype" pitchFamily="18" charset="0"/>
                <a:ea typeface="Gentium Plus" pitchFamily="2" charset="0"/>
                <a:cs typeface="Gentium Plus" pitchFamily="2" charset="0"/>
              </a:rPr>
              <a:t>έκφρασις</a:t>
            </a:r>
            <a:r>
              <a:rPr lang="el-GR" sz="3200" b="1" dirty="0" smtClean="0">
                <a:solidFill>
                  <a:schemeClr val="bg1"/>
                </a:solidFill>
                <a:latin typeface="Palatino Linotype" pitchFamily="18" charset="0"/>
                <a:ea typeface="Gentium Plus" pitchFamily="2" charset="0"/>
                <a:cs typeface="Gentium Plus" pitchFamily="2" charset="0"/>
              </a:rPr>
              <a:t> και ρητορική στρατηγική στον </a:t>
            </a:r>
            <a:r>
              <a:rPr lang="el-GR" sz="3200" b="1" i="1" dirty="0" smtClean="0">
                <a:solidFill>
                  <a:schemeClr val="bg1"/>
                </a:solidFill>
                <a:latin typeface="Palatino Linotype" pitchFamily="18" charset="0"/>
                <a:ea typeface="Gentium Plus" pitchFamily="2" charset="0"/>
                <a:cs typeface="Gentium Plus" pitchFamily="2" charset="0"/>
              </a:rPr>
              <a:t>Περί του Στεφάνου</a:t>
            </a:r>
            <a:r>
              <a:rPr lang="en-US" sz="3200" b="1" i="1" dirty="0" smtClean="0">
                <a:latin typeface="Palatino Linotype" pitchFamily="18" charset="0"/>
                <a:ea typeface="Gentium Plus" pitchFamily="2" charset="0"/>
                <a:cs typeface="Gentium Plus" pitchFamily="2" charset="0"/>
              </a:rPr>
              <a:t/>
            </a:r>
            <a:br>
              <a:rPr lang="en-US" sz="3200" b="1" i="1" dirty="0" smtClean="0">
                <a:latin typeface="Palatino Linotype" pitchFamily="18" charset="0"/>
                <a:ea typeface="Gentium Plus" pitchFamily="2" charset="0"/>
                <a:cs typeface="Gentium Plus" pitchFamily="2" charset="0"/>
              </a:rPr>
            </a:br>
            <a:endParaRPr lang="el-GR" sz="3200" b="1" dirty="0">
              <a:latin typeface="Palatino Linotype" pitchFamily="18" charset="0"/>
              <a:ea typeface="Gentium Plus" pitchFamily="2" charset="0"/>
              <a:cs typeface="Gentium Plus" pitchFamily="2" charset="0"/>
            </a:endParaRPr>
          </a:p>
        </p:txBody>
      </p:sp>
      <p:pic>
        <p:nvPicPr>
          <p:cNvPr id="5" name="Picture 4" descr="tango.jpg"/>
          <p:cNvPicPr>
            <a:picLocks noChangeAspect="1"/>
          </p:cNvPicPr>
          <p:nvPr/>
        </p:nvPicPr>
        <p:blipFill>
          <a:blip r:embed="rId3" cstate="print"/>
          <a:stretch>
            <a:fillRect/>
          </a:stretch>
        </p:blipFill>
        <p:spPr>
          <a:xfrm>
            <a:off x="1619672" y="4221088"/>
            <a:ext cx="6120680" cy="223224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Tree>
  </p:cSld>
  <p:clrMapOvr>
    <a:masterClrMapping/>
  </p:clrMapOvr>
  <p:transition>
    <p:dissolve/>
    <p:sndAc>
      <p:stSnd>
        <p:snd r:embed="rId2" name="drumroll.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idx="2"/>
          </p:nvPr>
        </p:nvSpPr>
        <p:spPr>
          <a:xfrm>
            <a:off x="179512" y="1844824"/>
            <a:ext cx="2160240" cy="3168352"/>
          </a:xfrm>
          <a:solidFill>
            <a:srgbClr val="FF9900"/>
          </a:solidFill>
        </p:spPr>
        <p:txBody>
          <a:bodyPr>
            <a:normAutofit/>
          </a:bodyPr>
          <a:lstStyle/>
          <a:p>
            <a:endParaRPr lang="el-GR" dirty="0" smtClean="0"/>
          </a:p>
          <a:p>
            <a:endParaRPr lang="el-GR" dirty="0" smtClean="0"/>
          </a:p>
          <a:p>
            <a:endParaRPr lang="el-GR" dirty="0" smtClean="0"/>
          </a:p>
          <a:p>
            <a:r>
              <a:rPr lang="el-GR" sz="2000" b="1" u="heavy" dirty="0" smtClean="0">
                <a:latin typeface="Palatino Linotype" pitchFamily="18" charset="0"/>
              </a:rPr>
              <a:t>Κείμενο 1</a:t>
            </a:r>
          </a:p>
          <a:p>
            <a:r>
              <a:rPr lang="el-GR" sz="2000" b="1" dirty="0" smtClean="0">
                <a:latin typeface="Palatino Linotype" pitchFamily="18" charset="0"/>
              </a:rPr>
              <a:t>ΟΡΙΣΜΟΣ</a:t>
            </a:r>
          </a:p>
          <a:p>
            <a:r>
              <a:rPr lang="el-GR" sz="2000" b="1" u="sng" dirty="0" smtClean="0">
                <a:latin typeface="Palatino Linotype" pitchFamily="18" charset="0"/>
              </a:rPr>
              <a:t>Θέων, </a:t>
            </a:r>
            <a:r>
              <a:rPr lang="el-GR" b="1" i="1" u="sng" dirty="0" smtClean="0">
                <a:latin typeface="Palatino Linotype" pitchFamily="18" charset="0"/>
              </a:rPr>
              <a:t>Προγυμνάσματα</a:t>
            </a:r>
            <a:r>
              <a:rPr lang="el-GR" sz="2000" b="1" u="sng" dirty="0" smtClean="0">
                <a:latin typeface="Palatino Linotype" pitchFamily="18" charset="0"/>
              </a:rPr>
              <a:t> 118.6-7</a:t>
            </a:r>
            <a:endParaRPr lang="el-GR" sz="2000" b="1" dirty="0">
              <a:latin typeface="Palatino Linotype" pitchFamily="18" charset="0"/>
            </a:endParaRPr>
          </a:p>
        </p:txBody>
      </p:sp>
      <p:sp>
        <p:nvSpPr>
          <p:cNvPr id="3" name="Content Placeholder 2"/>
          <p:cNvSpPr>
            <a:spLocks noGrp="1"/>
          </p:cNvSpPr>
          <p:nvPr>
            <p:ph sz="quarter" idx="1"/>
          </p:nvPr>
        </p:nvSpPr>
        <p:spPr>
          <a:xfrm>
            <a:off x="2051720" y="332656"/>
            <a:ext cx="6768752" cy="6264696"/>
          </a:xfrm>
        </p:spPr>
        <p:txBody>
          <a:bodyPr>
            <a:noAutofit/>
          </a:bodyPr>
          <a:lstStyle/>
          <a:p>
            <a:pPr algn="just">
              <a:buNone/>
            </a:pPr>
            <a:r>
              <a:rPr lang="el-GR" sz="1800" dirty="0" smtClean="0">
                <a:latin typeface="Palatino Linotype" pitchFamily="18" charset="0"/>
                <a:ea typeface="Gentium Plus" pitchFamily="2" charset="0"/>
                <a:cs typeface="Gentium Plus" pitchFamily="2" charset="0"/>
              </a:rPr>
              <a:t>	</a:t>
            </a:r>
            <a:r>
              <a:rPr lang="el-GR" sz="2000" dirty="0" smtClean="0">
                <a:latin typeface="Palatino Linotype" pitchFamily="18" charset="0"/>
                <a:ea typeface="Gentium Plus" pitchFamily="2" charset="0"/>
                <a:cs typeface="Gentium Plus" pitchFamily="2" charset="0"/>
              </a:rPr>
              <a:t>Έκφρασις είναι ένα περιγραφικό κείμενο (</a:t>
            </a:r>
            <a:r>
              <a:rPr lang="el-GR" sz="2000" i="1" u="sng" dirty="0" smtClean="0">
                <a:latin typeface="Palatino Linotype" pitchFamily="18" charset="0"/>
              </a:rPr>
              <a:t>περιηγηματικὸς λόγος</a:t>
            </a:r>
            <a:r>
              <a:rPr lang="en-US" sz="2000" dirty="0" smtClean="0">
                <a:latin typeface="Palatino Linotype" pitchFamily="18" charset="0"/>
              </a:rPr>
              <a:t>)</a:t>
            </a:r>
            <a:r>
              <a:rPr lang="el-GR" sz="2000" dirty="0" smtClean="0">
                <a:latin typeface="Palatino Linotype" pitchFamily="18" charset="0"/>
                <a:ea typeface="Gentium Plus" pitchFamily="2" charset="0"/>
                <a:cs typeface="Gentium Plus" pitchFamily="2" charset="0"/>
              </a:rPr>
              <a:t>, το οποίο ζωντανεύει την περιγραφή μπροστά στα μάτια μας</a:t>
            </a:r>
            <a:r>
              <a:rPr lang="en-US" sz="2000" dirty="0" smtClean="0">
                <a:latin typeface="Palatino Linotype" pitchFamily="18" charset="0"/>
                <a:ea typeface="Gentium Plus" pitchFamily="2" charset="0"/>
                <a:cs typeface="Gentium Plus" pitchFamily="2" charset="0"/>
              </a:rPr>
              <a:t> (</a:t>
            </a:r>
            <a:r>
              <a:rPr lang="el-GR" sz="2000" i="1" u="sng" dirty="0" smtClean="0">
                <a:latin typeface="Palatino Linotype" pitchFamily="18" charset="0"/>
              </a:rPr>
              <a:t>ὑπ’</a:t>
            </a:r>
            <a:r>
              <a:rPr lang="en-GB" sz="2000" i="1" u="sng" dirty="0" smtClean="0">
                <a:latin typeface="Palatino Linotype" pitchFamily="18" charset="0"/>
              </a:rPr>
              <a:t> </a:t>
            </a:r>
            <a:r>
              <a:rPr lang="el-GR" sz="2000" i="1" u="sng" dirty="0" smtClean="0">
                <a:latin typeface="Palatino Linotype" pitchFamily="18" charset="0"/>
              </a:rPr>
              <a:t>ὄψιν ἄγων τὸ δηλούμενον</a:t>
            </a:r>
            <a:r>
              <a:rPr lang="en-US" sz="2000" dirty="0" smtClean="0">
                <a:latin typeface="Palatino Linotype" pitchFamily="18" charset="0"/>
                <a:ea typeface="Gentium Plus" pitchFamily="2" charset="0"/>
                <a:cs typeface="Gentium Plus" pitchFamily="2" charset="0"/>
              </a:rPr>
              <a:t>)</a:t>
            </a:r>
            <a:r>
              <a:rPr lang="el-GR" sz="2000" dirty="0" smtClean="0">
                <a:latin typeface="Palatino Linotype" pitchFamily="18" charset="0"/>
                <a:ea typeface="Gentium Plus" pitchFamily="2" charset="0"/>
                <a:cs typeface="Gentium Plus" pitchFamily="2" charset="0"/>
              </a:rPr>
              <a:t>. Η έκφρασις μπορεί να ασχολείται με πρόσωπα, γεγονότα, τοποθεσίες και χρόνους. Ένα παράδειγμα εκφράσεως προσώπων μπορεί να εντοπιστεί στο ομηρικό κείμενο [</a:t>
            </a:r>
            <a:r>
              <a:rPr lang="el-GR" sz="2000" i="1" dirty="0" smtClean="0">
                <a:latin typeface="Palatino Linotype" pitchFamily="18" charset="0"/>
                <a:ea typeface="Gentium Plus" pitchFamily="2" charset="0"/>
                <a:cs typeface="Gentium Plus" pitchFamily="2" charset="0"/>
              </a:rPr>
              <a:t>Οδύσ</a:t>
            </a:r>
            <a:r>
              <a:rPr lang="el-GR" sz="2000" dirty="0" smtClean="0">
                <a:latin typeface="Palatino Linotype" pitchFamily="18" charset="0"/>
                <a:ea typeface="Gentium Plus" pitchFamily="2" charset="0"/>
                <a:cs typeface="Gentium Plus" pitchFamily="2" charset="0"/>
              </a:rPr>
              <a:t>σεια 19.246</a:t>
            </a:r>
            <a:r>
              <a:rPr lang="en-US" sz="2000" dirty="0" smtClean="0">
                <a:latin typeface="Palatino Linotype" pitchFamily="18" charset="0"/>
                <a:ea typeface="Gentium Plus" pitchFamily="2" charset="0"/>
                <a:cs typeface="Gentium Plus" pitchFamily="2" charset="0"/>
              </a:rPr>
              <a:t>/ </a:t>
            </a:r>
            <a:r>
              <a:rPr lang="el-GR" sz="2000" dirty="0" smtClean="0">
                <a:latin typeface="Palatino Linotype" pitchFamily="18" charset="0"/>
                <a:ea typeface="Gentium Plus" pitchFamily="2" charset="0"/>
                <a:cs typeface="Gentium Plus" pitchFamily="2" charset="0"/>
              </a:rPr>
              <a:t>περιγραφή του Ευρυβάτη]: «ήταν καμπούρης, μελαψός, και σγουρομάλλης» και ακόμα ένα κείμενο αναφορικά με τον Θερσίτη «αλλήθωρος, κουτσός απ' το 'να πόδι, μ' ώμους γυρτούς που μέσα πέφτανε στα στήθια» και τα λοιπά [</a:t>
            </a:r>
            <a:r>
              <a:rPr lang="el-GR" sz="2000" i="1" dirty="0" smtClean="0">
                <a:latin typeface="Palatino Linotype" pitchFamily="18" charset="0"/>
                <a:ea typeface="Gentium Plus" pitchFamily="2" charset="0"/>
                <a:cs typeface="Gentium Plus" pitchFamily="2" charset="0"/>
              </a:rPr>
              <a:t>Ιλιάδα</a:t>
            </a:r>
            <a:r>
              <a:rPr lang="el-GR" sz="2000" dirty="0" smtClean="0">
                <a:latin typeface="Palatino Linotype" pitchFamily="18" charset="0"/>
                <a:ea typeface="Gentium Plus" pitchFamily="2" charset="0"/>
                <a:cs typeface="Gentium Plus" pitchFamily="2" charset="0"/>
              </a:rPr>
              <a:t> 2.219</a:t>
            </a:r>
            <a:r>
              <a:rPr lang="en-US" sz="2000" dirty="0" smtClean="0">
                <a:latin typeface="Palatino Linotype" pitchFamily="18" charset="0"/>
                <a:ea typeface="Gentium Plus" pitchFamily="2" charset="0"/>
                <a:cs typeface="Gentium Plus" pitchFamily="2" charset="0"/>
              </a:rPr>
              <a:t>]. </a:t>
            </a:r>
            <a:r>
              <a:rPr lang="el-GR" sz="2000" dirty="0" smtClean="0">
                <a:latin typeface="Palatino Linotype" pitchFamily="18" charset="0"/>
                <a:ea typeface="Gentium Plus" pitchFamily="2" charset="0"/>
                <a:cs typeface="Gentium Plus" pitchFamily="2" charset="0"/>
              </a:rPr>
              <a:t>Άλλα παραδείγματα εκφράσεως είναι οι </a:t>
            </a:r>
            <a:r>
              <a:rPr lang="el-GR" sz="2000" u="sng" dirty="0" smtClean="0">
                <a:latin typeface="Palatino Linotype" pitchFamily="18" charset="0"/>
                <a:ea typeface="Gentium Plus" pitchFamily="2" charset="0"/>
                <a:cs typeface="Gentium Plus" pitchFamily="2" charset="0"/>
              </a:rPr>
              <a:t>περιγραφές γεγονότων</a:t>
            </a:r>
            <a:r>
              <a:rPr lang="en-US" sz="2000" dirty="0" smtClean="0">
                <a:latin typeface="Palatino Linotype" pitchFamily="18" charset="0"/>
                <a:ea typeface="Gentium Plus" pitchFamily="2" charset="0"/>
                <a:cs typeface="Gentium Plus" pitchFamily="2" charset="0"/>
              </a:rPr>
              <a:t>:</a:t>
            </a:r>
            <a:r>
              <a:rPr lang="el-GR" sz="2000" dirty="0" smtClean="0">
                <a:latin typeface="Palatino Linotype" pitchFamily="18" charset="0"/>
                <a:ea typeface="Gentium Plus" pitchFamily="2" charset="0"/>
                <a:cs typeface="Gentium Plus" pitchFamily="2" charset="0"/>
              </a:rPr>
              <a:t> του πολέμου, της ειρήνης, των θεομηνιών, της πείνας, της πανώλης, του σεισμού. </a:t>
            </a:r>
            <a:r>
              <a:rPr lang="el-GR" sz="2000" u="sng" dirty="0" smtClean="0">
                <a:latin typeface="Palatino Linotype" pitchFamily="18" charset="0"/>
                <a:ea typeface="Gentium Plus" pitchFamily="2" charset="0"/>
                <a:cs typeface="Gentium Plus" pitchFamily="2" charset="0"/>
              </a:rPr>
              <a:t>Περιγραφές τόπων</a:t>
            </a:r>
            <a:r>
              <a:rPr lang="el-GR" sz="2000" dirty="0" smtClean="0">
                <a:latin typeface="Palatino Linotype" pitchFamily="18" charset="0"/>
                <a:ea typeface="Gentium Plus" pitchFamily="2" charset="0"/>
                <a:cs typeface="Gentium Plus" pitchFamily="2" charset="0"/>
              </a:rPr>
              <a:t> είναι αυτές του λιβαδιού, της ακροθαλασσιάς, των πόλεων, των νησιών, των ερημότοπων και άλλων τέτοιων. </a:t>
            </a:r>
            <a:r>
              <a:rPr lang="el-GR" sz="2000" u="sng" dirty="0" smtClean="0">
                <a:latin typeface="Palatino Linotype" pitchFamily="18" charset="0"/>
                <a:ea typeface="Gentium Plus" pitchFamily="2" charset="0"/>
                <a:cs typeface="Gentium Plus" pitchFamily="2" charset="0"/>
              </a:rPr>
              <a:t>Περιγραφές χρόνων </a:t>
            </a:r>
            <a:r>
              <a:rPr lang="el-GR" sz="2000" dirty="0" smtClean="0">
                <a:latin typeface="Palatino Linotype" pitchFamily="18" charset="0"/>
                <a:ea typeface="Gentium Plus" pitchFamily="2" charset="0"/>
                <a:cs typeface="Gentium Plus" pitchFamily="2" charset="0"/>
              </a:rPr>
              <a:t>είναι αυτές της άνοιξης, του καλοκαιριού, μίας εορτής και άλλων τέτοιων.</a:t>
            </a:r>
          </a:p>
        </p:txBody>
      </p:sp>
    </p:spTree>
  </p:cSld>
  <p:clrMapOvr>
    <a:masterClrMapping/>
  </p:clrMapOvr>
  <p:transition>
    <p:wedge/>
    <p:sndAc>
      <p:stSnd>
        <p:snd r:embed="rId2" name="chimes.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55576" y="188640"/>
            <a:ext cx="7772400" cy="792088"/>
          </a:xfrm>
          <a:solidFill>
            <a:srgbClr val="FF9900"/>
          </a:solidFill>
        </p:spPr>
        <p:txBody>
          <a:bodyPr>
            <a:noAutofit/>
          </a:bodyPr>
          <a:lstStyle/>
          <a:p>
            <a:pPr algn="ctr"/>
            <a:r>
              <a:rPr lang="el-GR" sz="2400" b="1" u="heavy" dirty="0" smtClean="0">
                <a:solidFill>
                  <a:schemeClr val="tx1"/>
                </a:solidFill>
                <a:latin typeface="Palatino Linotype" pitchFamily="18" charset="0"/>
              </a:rPr>
              <a:t>Κείμενο 2α</a:t>
            </a:r>
            <a:r>
              <a:rPr lang="el-GR" sz="2400" b="1" dirty="0" smtClean="0">
                <a:solidFill>
                  <a:schemeClr val="tx1"/>
                </a:solidFill>
                <a:latin typeface="Palatino Linotype" pitchFamily="18" charset="0"/>
              </a:rPr>
              <a:t/>
            </a:r>
            <a:br>
              <a:rPr lang="el-GR" sz="2400" b="1" dirty="0" smtClean="0">
                <a:solidFill>
                  <a:schemeClr val="tx1"/>
                </a:solidFill>
                <a:latin typeface="Palatino Linotype" pitchFamily="18" charset="0"/>
              </a:rPr>
            </a:br>
            <a:r>
              <a:rPr lang="el-GR" sz="2400" b="1" dirty="0" smtClean="0">
                <a:solidFill>
                  <a:schemeClr val="tx1"/>
                </a:solidFill>
                <a:latin typeface="Palatino Linotype" pitchFamily="18" charset="0"/>
                <a:ea typeface="Gentium Plus" pitchFamily="2" charset="0"/>
                <a:cs typeface="Gentium Plus" pitchFamily="2" charset="0"/>
              </a:rPr>
              <a:t>§169: η κατάληψη της Ελάτειας</a:t>
            </a:r>
            <a:endParaRPr lang="el-GR" sz="2400" b="1" dirty="0">
              <a:solidFill>
                <a:schemeClr val="tx1"/>
              </a:solidFill>
              <a:latin typeface="Palatino Linotype" pitchFamily="18" charset="0"/>
              <a:ea typeface="Gentium Plus" pitchFamily="2" charset="0"/>
              <a:cs typeface="Gentium Plus" pitchFamily="2" charset="0"/>
            </a:endParaRPr>
          </a:p>
        </p:txBody>
      </p:sp>
      <p:sp>
        <p:nvSpPr>
          <p:cNvPr id="5" name="Content Placeholder 4"/>
          <p:cNvSpPr>
            <a:spLocks noGrp="1"/>
          </p:cNvSpPr>
          <p:nvPr>
            <p:ph sz="half" idx="2"/>
          </p:nvPr>
        </p:nvSpPr>
        <p:spPr>
          <a:xfrm>
            <a:off x="323528" y="1412776"/>
            <a:ext cx="4396680" cy="4752528"/>
          </a:xfrm>
        </p:spPr>
        <p:txBody>
          <a:bodyPr>
            <a:noAutofit/>
          </a:bodyPr>
          <a:lstStyle/>
          <a:p>
            <a:pPr>
              <a:buNone/>
            </a:pPr>
            <a:r>
              <a:rPr lang="el-GR" sz="2000" dirty="0" smtClean="0">
                <a:latin typeface="Palatino Linotype" pitchFamily="18" charset="0"/>
                <a:ea typeface="Gentium Plus" pitchFamily="2" charset="0"/>
                <a:cs typeface="Gentium Plus" pitchFamily="2" charset="0"/>
              </a:rPr>
              <a:t>	</a:t>
            </a:r>
            <a:r>
              <a:rPr lang="en-US" sz="2200" u="sng" dirty="0" smtClean="0">
                <a:latin typeface="Palatino Linotype" pitchFamily="18" charset="0"/>
                <a:ea typeface="Gentium Plus" pitchFamily="2" charset="0"/>
                <a:cs typeface="Gentium Plus" pitchFamily="2" charset="0"/>
              </a:rPr>
              <a:t>[A] </a:t>
            </a:r>
            <a:r>
              <a:rPr lang="el-GR" sz="2200" u="sng" dirty="0" smtClean="0">
                <a:latin typeface="Palatino Linotype" pitchFamily="18" charset="0"/>
                <a:ea typeface="Gentium Plus" pitchFamily="2" charset="0"/>
                <a:cs typeface="Gentium Plus" pitchFamily="2" charset="0"/>
              </a:rPr>
              <a:t>Ἑσπέρα μὲν γὰρ ἦν, </a:t>
            </a:r>
            <a:r>
              <a:rPr lang="en-US" sz="2200" u="sng" dirty="0" smtClean="0">
                <a:latin typeface="Palatino Linotype" pitchFamily="18" charset="0"/>
                <a:ea typeface="Gentium Plus" pitchFamily="2" charset="0"/>
                <a:cs typeface="Gentium Plus" pitchFamily="2" charset="0"/>
              </a:rPr>
              <a:t>[B] </a:t>
            </a:r>
            <a:r>
              <a:rPr lang="el-GR" sz="2200" u="sng" dirty="0" smtClean="0">
                <a:latin typeface="Palatino Linotype" pitchFamily="18" charset="0"/>
                <a:ea typeface="Gentium Plus" pitchFamily="2" charset="0"/>
                <a:cs typeface="Gentium Plus" pitchFamily="2" charset="0"/>
              </a:rPr>
              <a:t>ἧκε δ’ </a:t>
            </a:r>
            <a:r>
              <a:rPr lang="el-GR" sz="2200" b="1" u="sng" dirty="0" smtClean="0">
                <a:latin typeface="Palatino Linotype" pitchFamily="18" charset="0"/>
                <a:ea typeface="Gentium Plus" pitchFamily="2" charset="0"/>
                <a:cs typeface="Gentium Plus" pitchFamily="2" charset="0"/>
              </a:rPr>
              <a:t>ἀγγέλλων τις</a:t>
            </a:r>
            <a:r>
              <a:rPr lang="el-GR" sz="2200" u="sng" dirty="0" smtClean="0">
                <a:latin typeface="Palatino Linotype" pitchFamily="18" charset="0"/>
                <a:ea typeface="Gentium Plus" pitchFamily="2" charset="0"/>
                <a:cs typeface="Gentium Plus" pitchFamily="2" charset="0"/>
              </a:rPr>
              <a:t> ὡς τοὺς πρυτάνεις ὡς Ἐλάτεια κατείληπται.</a:t>
            </a:r>
            <a:r>
              <a:rPr lang="el-GR" sz="2200" dirty="0" smtClean="0">
                <a:latin typeface="Palatino Linotype" pitchFamily="18" charset="0"/>
                <a:ea typeface="Gentium Plus" pitchFamily="2" charset="0"/>
                <a:cs typeface="Gentium Plus" pitchFamily="2" charset="0"/>
              </a:rPr>
              <a:t> Καὶ μετὰ ταῦθ’ οἱ μὲν εὐθὺς</a:t>
            </a:r>
            <a:r>
              <a:rPr lang="el-GR" sz="2200" b="1" dirty="0" smtClean="0">
                <a:latin typeface="Palatino Linotype" pitchFamily="18" charset="0"/>
                <a:ea typeface="Gentium Plus" pitchFamily="2" charset="0"/>
                <a:cs typeface="Gentium Plus" pitchFamily="2" charset="0"/>
              </a:rPr>
              <a:t> ἐξαναστάντες</a:t>
            </a:r>
            <a:r>
              <a:rPr lang="el-GR" sz="2200" dirty="0" smtClean="0">
                <a:latin typeface="Palatino Linotype" pitchFamily="18" charset="0"/>
                <a:ea typeface="Gentium Plus" pitchFamily="2" charset="0"/>
                <a:cs typeface="Gentium Plus" pitchFamily="2" charset="0"/>
              </a:rPr>
              <a:t> μεταξὺ </a:t>
            </a:r>
            <a:r>
              <a:rPr lang="el-GR" sz="2200" b="1" dirty="0" smtClean="0">
                <a:latin typeface="Palatino Linotype" pitchFamily="18" charset="0"/>
                <a:ea typeface="Gentium Plus" pitchFamily="2" charset="0"/>
                <a:cs typeface="Gentium Plus" pitchFamily="2" charset="0"/>
              </a:rPr>
              <a:t>δειπνοῦντες</a:t>
            </a:r>
            <a:r>
              <a:rPr lang="en-US" sz="2200" dirty="0" smtClean="0">
                <a:latin typeface="Palatino Linotype" pitchFamily="18" charset="0"/>
                <a:ea typeface="Gentium Plus" pitchFamily="2" charset="0"/>
                <a:cs typeface="Gentium Plus" pitchFamily="2" charset="0"/>
              </a:rPr>
              <a:t> </a:t>
            </a:r>
            <a:r>
              <a:rPr lang="el-GR" sz="2200" dirty="0" smtClean="0">
                <a:latin typeface="Palatino Linotype" pitchFamily="18" charset="0"/>
                <a:ea typeface="Gentium Plus" pitchFamily="2" charset="0"/>
                <a:cs typeface="Gentium Plus" pitchFamily="2" charset="0"/>
              </a:rPr>
              <a:t>τούς τ’ ἐκ τῶν σκηνῶν τῶν κατὰ τὴν ἀγορὰν </a:t>
            </a:r>
            <a:r>
              <a:rPr lang="en-US" sz="2200" dirty="0" smtClean="0">
                <a:latin typeface="Palatino Linotype" pitchFamily="18" charset="0"/>
                <a:ea typeface="Gentium Plus" pitchFamily="2" charset="0"/>
                <a:cs typeface="Gentium Plus" pitchFamily="2" charset="0"/>
              </a:rPr>
              <a:t>(1) </a:t>
            </a:r>
            <a:r>
              <a:rPr lang="el-GR" sz="2200" b="1" dirty="0" smtClean="0">
                <a:latin typeface="Palatino Linotype" pitchFamily="18" charset="0"/>
                <a:ea typeface="Gentium Plus" pitchFamily="2" charset="0"/>
                <a:cs typeface="Gentium Plus" pitchFamily="2" charset="0"/>
              </a:rPr>
              <a:t>ἐξεῖργον</a:t>
            </a:r>
            <a:r>
              <a:rPr lang="el-GR" sz="2200" dirty="0" smtClean="0">
                <a:latin typeface="Palatino Linotype" pitchFamily="18" charset="0"/>
                <a:ea typeface="Gentium Plus" pitchFamily="2" charset="0"/>
                <a:cs typeface="Gentium Plus" pitchFamily="2" charset="0"/>
              </a:rPr>
              <a:t> (2) καὶ τὰ γέρρ’ </a:t>
            </a:r>
            <a:r>
              <a:rPr lang="el-GR" sz="2200" b="1" dirty="0" smtClean="0">
                <a:latin typeface="Palatino Linotype" pitchFamily="18" charset="0"/>
                <a:ea typeface="Gentium Plus" pitchFamily="2" charset="0"/>
                <a:cs typeface="Gentium Plus" pitchFamily="2" charset="0"/>
              </a:rPr>
              <a:t>ἐνεπίμπρασαν</a:t>
            </a:r>
            <a:r>
              <a:rPr lang="el-GR" sz="2200" dirty="0" smtClean="0">
                <a:latin typeface="Palatino Linotype" pitchFamily="18" charset="0"/>
                <a:ea typeface="Gentium Plus" pitchFamily="2" charset="0"/>
                <a:cs typeface="Gentium Plus" pitchFamily="2" charset="0"/>
              </a:rPr>
              <a:t>, (3) οἱ δὲ τοὺς στρατηγοὺς </a:t>
            </a:r>
            <a:r>
              <a:rPr lang="el-GR" sz="2200" b="1" dirty="0" smtClean="0">
                <a:latin typeface="Palatino Linotype" pitchFamily="18" charset="0"/>
                <a:ea typeface="Gentium Plus" pitchFamily="2" charset="0"/>
                <a:cs typeface="Gentium Plus" pitchFamily="2" charset="0"/>
              </a:rPr>
              <a:t>μετεπέμποντο</a:t>
            </a:r>
            <a:r>
              <a:rPr lang="el-GR" sz="2200" dirty="0" smtClean="0">
                <a:latin typeface="Palatino Linotype" pitchFamily="18" charset="0"/>
                <a:ea typeface="Gentium Plus" pitchFamily="2" charset="0"/>
                <a:cs typeface="Gentium Plus" pitchFamily="2" charset="0"/>
              </a:rPr>
              <a:t> (4) καὶ τὸν σαλπικτὴν </a:t>
            </a:r>
            <a:r>
              <a:rPr lang="el-GR" sz="2200" b="1" dirty="0" smtClean="0">
                <a:latin typeface="Palatino Linotype" pitchFamily="18" charset="0"/>
                <a:ea typeface="Gentium Plus" pitchFamily="2" charset="0"/>
                <a:cs typeface="Gentium Plus" pitchFamily="2" charset="0"/>
              </a:rPr>
              <a:t>ἐκάλουν</a:t>
            </a:r>
            <a:r>
              <a:rPr lang="el-GR" sz="2200" dirty="0" smtClean="0">
                <a:latin typeface="Palatino Linotype" pitchFamily="18" charset="0"/>
                <a:ea typeface="Gentium Plus" pitchFamily="2" charset="0"/>
                <a:cs typeface="Gentium Plus" pitchFamily="2" charset="0"/>
              </a:rPr>
              <a:t>· καὶ θορύβου πλήρης ἦν ἡ πόλις. </a:t>
            </a:r>
            <a:endParaRPr lang="el-GR" sz="2200" dirty="0">
              <a:latin typeface="Palatino Linotype" pitchFamily="18" charset="0"/>
              <a:ea typeface="Gentium Plus" pitchFamily="2" charset="0"/>
              <a:cs typeface="Gentium Plus" pitchFamily="2" charset="0"/>
            </a:endParaRPr>
          </a:p>
        </p:txBody>
      </p:sp>
      <p:sp>
        <p:nvSpPr>
          <p:cNvPr id="6" name="Content Placeholder 5"/>
          <p:cNvSpPr>
            <a:spLocks noGrp="1"/>
          </p:cNvSpPr>
          <p:nvPr>
            <p:ph sz="half" idx="4"/>
          </p:nvPr>
        </p:nvSpPr>
        <p:spPr>
          <a:xfrm>
            <a:off x="4644008" y="1268760"/>
            <a:ext cx="4114800" cy="5301208"/>
          </a:xfrm>
        </p:spPr>
        <p:txBody>
          <a:bodyPr>
            <a:noAutofit/>
          </a:bodyPr>
          <a:lstStyle/>
          <a:p>
            <a:pPr>
              <a:buNone/>
            </a:pPr>
            <a:r>
              <a:rPr lang="el-GR" sz="1800" dirty="0" smtClean="0">
                <a:latin typeface="Palatino Linotype" pitchFamily="18" charset="0"/>
                <a:ea typeface="Gentium Plus" pitchFamily="2" charset="0"/>
                <a:cs typeface="Gentium Plus" pitchFamily="2" charset="0"/>
              </a:rPr>
              <a:t>	</a:t>
            </a:r>
            <a:r>
              <a:rPr lang="el-GR" sz="2000" dirty="0" smtClean="0">
                <a:latin typeface="Palatino Linotype" pitchFamily="18" charset="0"/>
                <a:ea typeface="Gentium Plus" pitchFamily="2" charset="0"/>
                <a:cs typeface="Gentium Plus" pitchFamily="2" charset="0"/>
              </a:rPr>
              <a:t>Ήταν βράδυ όταν ήλθε κάποιος φέρνοντας την είδηση στους πρυτάνεις ότι η Ελάτεια έχει καταληφθεί</a:t>
            </a:r>
            <a:r>
              <a:rPr lang="en-US" sz="2000" dirty="0" smtClean="0">
                <a:latin typeface="Palatino Linotype" pitchFamily="18" charset="0"/>
                <a:ea typeface="Gentium Plus" pitchFamily="2" charset="0"/>
                <a:cs typeface="Gentium Plus" pitchFamily="2" charset="0"/>
              </a:rPr>
              <a:t>.</a:t>
            </a:r>
            <a:r>
              <a:rPr lang="el-GR" sz="2000" dirty="0" smtClean="0">
                <a:latin typeface="Palatino Linotype" pitchFamily="18" charset="0"/>
                <a:ea typeface="Gentium Plus" pitchFamily="2" charset="0"/>
                <a:cs typeface="Gentium Plus" pitchFamily="2" charset="0"/>
              </a:rPr>
              <a:t> Κατόπιν αμέσως μερικοί από τους πρυτάνεις, ενώ ακόμη δειπνούσαν, σηκώθηκαν από το τραπέζι, έδιωξαν τον κόσμο από τις σκηνές που βρίσκονταν στην αγορά και έκαψαν τα σκεπάσματα των σκηνών. Άλλοι πάλι από τους πρυτάνεις έστειλαν και έφεραν τους στρατηγούς και καλούσαν και τον σαλπιγκτή. Έγινε ανάστατη η πόλη και ακουγόταν μεγάλος θόρυβος.</a:t>
            </a:r>
          </a:p>
        </p:txBody>
      </p:sp>
    </p:spTree>
  </p:cSld>
  <p:clrMapOvr>
    <a:masterClrMapping/>
  </p:clrMapOvr>
  <p:transition>
    <p:pull dir="d"/>
    <p:sndAc>
      <p:stSnd>
        <p:snd r:embed="rId2" name="camera.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656" y="476672"/>
            <a:ext cx="6768752" cy="1008112"/>
          </a:xfrm>
          <a:solidFill>
            <a:srgbClr val="FF9900"/>
          </a:solidFill>
        </p:spPr>
        <p:txBody>
          <a:bodyPr>
            <a:normAutofit/>
          </a:bodyPr>
          <a:lstStyle/>
          <a:p>
            <a:pPr algn="ctr"/>
            <a:r>
              <a:rPr lang="el-GR" sz="2800" b="1" dirty="0" smtClean="0">
                <a:solidFill>
                  <a:schemeClr val="tx1"/>
                </a:solidFill>
                <a:latin typeface="Palatino Linotype" pitchFamily="18" charset="0"/>
              </a:rPr>
              <a:t>Κείμενο 2β</a:t>
            </a:r>
            <a:br>
              <a:rPr lang="el-GR" sz="2800" b="1" dirty="0" smtClean="0">
                <a:solidFill>
                  <a:schemeClr val="tx1"/>
                </a:solidFill>
                <a:latin typeface="Palatino Linotype" pitchFamily="18" charset="0"/>
              </a:rPr>
            </a:br>
            <a:r>
              <a:rPr lang="el-GR" sz="2800" b="1" dirty="0" smtClean="0">
                <a:solidFill>
                  <a:schemeClr val="tx1"/>
                </a:solidFill>
                <a:latin typeface="Palatino Linotype" pitchFamily="18" charset="0"/>
              </a:rPr>
              <a:t>Διόδωρος Σικελειώτης 16.84</a:t>
            </a:r>
            <a:endParaRPr lang="el-GR" sz="2800" b="1" dirty="0">
              <a:solidFill>
                <a:schemeClr val="tx1"/>
              </a:solidFill>
              <a:latin typeface="Palatino Linotype" pitchFamily="18" charset="0"/>
            </a:endParaRPr>
          </a:p>
        </p:txBody>
      </p:sp>
      <p:sp>
        <p:nvSpPr>
          <p:cNvPr id="3" name="Content Placeholder 2"/>
          <p:cNvSpPr>
            <a:spLocks noGrp="1"/>
          </p:cNvSpPr>
          <p:nvPr>
            <p:ph sz="half" idx="2"/>
          </p:nvPr>
        </p:nvSpPr>
        <p:spPr>
          <a:xfrm>
            <a:off x="611560" y="2060848"/>
            <a:ext cx="3888432" cy="2765276"/>
          </a:xfrm>
        </p:spPr>
        <p:txBody>
          <a:bodyPr/>
          <a:lstStyle/>
          <a:p>
            <a:pPr>
              <a:buNone/>
            </a:pPr>
            <a:r>
              <a:rPr lang="el-GR" dirty="0" smtClean="0">
                <a:latin typeface="Palatino Linotype" pitchFamily="18" charset="0"/>
              </a:rPr>
              <a:t>	</a:t>
            </a:r>
            <a:r>
              <a:rPr lang="el-GR" u="sng" dirty="0" smtClean="0">
                <a:latin typeface="Palatino Linotype" pitchFamily="18" charset="0"/>
              </a:rPr>
              <a:t>καταληφθείσης γὰρ τῆς Ἐλατείας</a:t>
            </a:r>
            <a:r>
              <a:rPr lang="el-GR" dirty="0" smtClean="0">
                <a:latin typeface="Palatino Linotype" pitchFamily="18" charset="0"/>
              </a:rPr>
              <a:t> </a:t>
            </a:r>
            <a:r>
              <a:rPr lang="el-GR" b="1" dirty="0" smtClean="0">
                <a:latin typeface="Palatino Linotype" pitchFamily="18" charset="0"/>
              </a:rPr>
              <a:t>ἧκόν τινες</a:t>
            </a:r>
            <a:r>
              <a:rPr lang="el-GR" dirty="0" smtClean="0">
                <a:latin typeface="Palatino Linotype" pitchFamily="18" charset="0"/>
              </a:rPr>
              <a:t> </a:t>
            </a:r>
            <a:r>
              <a:rPr lang="el-GR" u="sng" dirty="0" smtClean="0">
                <a:latin typeface="Palatino Linotype" pitchFamily="18" charset="0"/>
              </a:rPr>
              <a:t>νυκτὸς</a:t>
            </a:r>
            <a:r>
              <a:rPr lang="el-GR" dirty="0" smtClean="0">
                <a:latin typeface="Palatino Linotype" pitchFamily="18" charset="0"/>
              </a:rPr>
              <a:t> ἀπαγγέλλοντες τὴν κατάληψιν τῆς πόλεως […]</a:t>
            </a:r>
            <a:endParaRPr lang="el-GR" dirty="0">
              <a:latin typeface="Palatino Linotype" pitchFamily="18" charset="0"/>
            </a:endParaRPr>
          </a:p>
        </p:txBody>
      </p:sp>
      <p:sp>
        <p:nvSpPr>
          <p:cNvPr id="4" name="Content Placeholder 3"/>
          <p:cNvSpPr>
            <a:spLocks noGrp="1"/>
          </p:cNvSpPr>
          <p:nvPr>
            <p:ph sz="half" idx="4"/>
          </p:nvPr>
        </p:nvSpPr>
        <p:spPr>
          <a:xfrm>
            <a:off x="4716016" y="2132856"/>
            <a:ext cx="3960440" cy="2693268"/>
          </a:xfrm>
        </p:spPr>
        <p:txBody>
          <a:bodyPr>
            <a:normAutofit/>
          </a:bodyPr>
          <a:lstStyle/>
          <a:p>
            <a:pPr>
              <a:buNone/>
            </a:pPr>
            <a:r>
              <a:rPr lang="el-GR" dirty="0" smtClean="0">
                <a:latin typeface="Palatino Linotype" pitchFamily="18" charset="0"/>
              </a:rPr>
              <a:t>	Γιατί όταν κατελήφθη η Ελάτεια, έφτασαν κάποιοι το βράδυ αναγέλλοντας την κατάληψη της πόλης [...] </a:t>
            </a:r>
          </a:p>
        </p:txBody>
      </p:sp>
    </p:spTree>
  </p:cSld>
  <p:clrMapOvr>
    <a:masterClrMapping/>
  </p:clrMapOvr>
  <p:transition>
    <p:wipe dir="u"/>
    <p:sndAc>
      <p:stSnd>
        <p:snd r:embed="rId2" name="push.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9632" y="332656"/>
            <a:ext cx="7128792" cy="936104"/>
          </a:xfrm>
          <a:solidFill>
            <a:srgbClr val="FF9900"/>
          </a:solidFill>
        </p:spPr>
        <p:txBody>
          <a:bodyPr>
            <a:normAutofit fontScale="90000"/>
          </a:bodyPr>
          <a:lstStyle/>
          <a:p>
            <a:pPr algn="ctr"/>
            <a:r>
              <a:rPr lang="el-GR" sz="3200" b="1" dirty="0" smtClean="0">
                <a:solidFill>
                  <a:schemeClr val="tx1"/>
                </a:solidFill>
                <a:latin typeface="Palatino Linotype" pitchFamily="18" charset="0"/>
              </a:rPr>
              <a:t/>
            </a:r>
            <a:br>
              <a:rPr lang="el-GR" sz="3200" b="1" dirty="0" smtClean="0">
                <a:solidFill>
                  <a:schemeClr val="tx1"/>
                </a:solidFill>
                <a:latin typeface="Palatino Linotype" pitchFamily="18" charset="0"/>
              </a:rPr>
            </a:br>
            <a:r>
              <a:rPr lang="el-GR" sz="3200" b="1" dirty="0" smtClean="0">
                <a:solidFill>
                  <a:schemeClr val="tx1"/>
                </a:solidFill>
                <a:latin typeface="Palatino Linotype" pitchFamily="18" charset="0"/>
              </a:rPr>
              <a:t/>
            </a:r>
            <a:br>
              <a:rPr lang="el-GR" sz="3200" b="1" dirty="0" smtClean="0">
                <a:solidFill>
                  <a:schemeClr val="tx1"/>
                </a:solidFill>
                <a:latin typeface="Palatino Linotype" pitchFamily="18" charset="0"/>
              </a:rPr>
            </a:br>
            <a:r>
              <a:rPr lang="el-GR" sz="3200" b="1" dirty="0" smtClean="0">
                <a:solidFill>
                  <a:schemeClr val="tx1"/>
                </a:solidFill>
                <a:latin typeface="Palatino Linotype" pitchFamily="18" charset="0"/>
              </a:rPr>
              <a:t/>
            </a:r>
            <a:br>
              <a:rPr lang="el-GR" sz="3200" b="1" dirty="0" smtClean="0">
                <a:solidFill>
                  <a:schemeClr val="tx1"/>
                </a:solidFill>
                <a:latin typeface="Palatino Linotype" pitchFamily="18" charset="0"/>
              </a:rPr>
            </a:br>
            <a:r>
              <a:rPr lang="el-GR" sz="3100" b="1" dirty="0" smtClean="0">
                <a:solidFill>
                  <a:schemeClr val="tx1"/>
                </a:solidFill>
                <a:latin typeface="Palatino Linotype" pitchFamily="18" charset="0"/>
              </a:rPr>
              <a:t>Κείμενο 3</a:t>
            </a:r>
            <a:br>
              <a:rPr lang="el-GR" sz="3100" b="1" dirty="0" smtClean="0">
                <a:solidFill>
                  <a:schemeClr val="tx1"/>
                </a:solidFill>
                <a:latin typeface="Palatino Linotype" pitchFamily="18" charset="0"/>
              </a:rPr>
            </a:br>
            <a:r>
              <a:rPr lang="el-GR" sz="3100" b="1" dirty="0" smtClean="0">
                <a:solidFill>
                  <a:schemeClr val="tx1"/>
                </a:solidFill>
                <a:latin typeface="Palatino Linotype" pitchFamily="18" charset="0"/>
              </a:rPr>
              <a:t>§§170-3: το συμβούλιο των Αθηναίων</a:t>
            </a:r>
            <a:endParaRPr lang="el-GR" sz="3100" dirty="0">
              <a:solidFill>
                <a:schemeClr val="tx1"/>
              </a:solidFill>
              <a:latin typeface="Palatino Linotype" pitchFamily="18" charset="0"/>
            </a:endParaRPr>
          </a:p>
        </p:txBody>
      </p:sp>
      <p:sp>
        <p:nvSpPr>
          <p:cNvPr id="3" name="Content Placeholder 2"/>
          <p:cNvSpPr>
            <a:spLocks noGrp="1"/>
          </p:cNvSpPr>
          <p:nvPr>
            <p:ph sz="quarter" idx="1"/>
          </p:nvPr>
        </p:nvSpPr>
        <p:spPr>
          <a:xfrm>
            <a:off x="611560" y="1484784"/>
            <a:ext cx="8280920" cy="5040560"/>
          </a:xfrm>
        </p:spPr>
        <p:txBody>
          <a:bodyPr>
            <a:normAutofit lnSpcReduction="10000"/>
          </a:bodyPr>
          <a:lstStyle/>
          <a:p>
            <a:pPr algn="just">
              <a:buNone/>
            </a:pPr>
            <a:r>
              <a:rPr lang="el-GR" dirty="0" smtClean="0">
                <a:latin typeface="Palatino Linotype" pitchFamily="18" charset="0"/>
              </a:rPr>
              <a:t>	</a:t>
            </a:r>
            <a:r>
              <a:rPr lang="el-GR" u="sng" dirty="0" smtClean="0">
                <a:latin typeface="Palatino Linotype" pitchFamily="18" charset="0"/>
              </a:rPr>
              <a:t>καὶ μετὰ ταῦτα ὡς ἦλθεν ἡ βουλὴ καὶ ἀπήγγειλαν οἱ πρυτάνεις τὰ προσηγγελμέν’ ἑαυτοῖς καὶ τὸν ἥκοντα παρήγαγον κἀκεῖνος εἶπεν, ἠρώτα μὲν ὁ κῆρυξ</a:t>
            </a:r>
            <a:r>
              <a:rPr lang="en-GB" u="sng" dirty="0" smtClean="0">
                <a:latin typeface="Palatino Linotype" pitchFamily="18" charset="0"/>
              </a:rPr>
              <a:t> </a:t>
            </a:r>
            <a:r>
              <a:rPr lang="el-GR" u="sng" dirty="0" smtClean="0">
                <a:latin typeface="Palatino Linotype" pitchFamily="18" charset="0"/>
                <a:hlinkClick r:id="rId3"/>
              </a:rPr>
              <a:t>‘</a:t>
            </a:r>
            <a:r>
              <a:rPr lang="el-GR" u="sng" dirty="0" smtClean="0">
                <a:latin typeface="Palatino Linotype" pitchFamily="18" charset="0"/>
              </a:rPr>
              <a:t>τίς ἀγορεύειν βούλεται;</a:t>
            </a:r>
            <a:r>
              <a:rPr lang="en-GB" u="sng" dirty="0" smtClean="0">
                <a:latin typeface="Palatino Linotype" pitchFamily="18" charset="0"/>
                <a:hlinkClick r:id="rId3"/>
              </a:rPr>
              <a:t>’</a:t>
            </a:r>
            <a:r>
              <a:rPr lang="en-GB" u="sng" dirty="0" smtClean="0">
                <a:latin typeface="Palatino Linotype" pitchFamily="18" charset="0"/>
              </a:rPr>
              <a:t> </a:t>
            </a:r>
            <a:r>
              <a:rPr lang="en-GB" u="sng" dirty="0" err="1" smtClean="0">
                <a:latin typeface="Palatino Linotype" pitchFamily="18" charset="0"/>
              </a:rPr>
              <a:t>παρῄει</a:t>
            </a:r>
            <a:r>
              <a:rPr lang="en-GB" u="sng" dirty="0" smtClean="0">
                <a:latin typeface="Palatino Linotype" pitchFamily="18" charset="0"/>
              </a:rPr>
              <a:t> δ’ </a:t>
            </a:r>
            <a:r>
              <a:rPr lang="en-GB" u="sng" dirty="0" err="1" smtClean="0">
                <a:latin typeface="Palatino Linotype" pitchFamily="18" charset="0"/>
              </a:rPr>
              <a:t>οὐδείς</a:t>
            </a:r>
            <a:r>
              <a:rPr lang="en-GB" u="sng" dirty="0" smtClean="0">
                <a:latin typeface="Palatino Linotype" pitchFamily="18" charset="0"/>
              </a:rPr>
              <a:t>. </a:t>
            </a:r>
            <a:r>
              <a:rPr lang="en-GB" u="sng" dirty="0" err="1" smtClean="0">
                <a:latin typeface="Palatino Linotype" pitchFamily="18" charset="0"/>
              </a:rPr>
              <a:t>πολλάκις</a:t>
            </a:r>
            <a:r>
              <a:rPr lang="en-GB" u="sng" dirty="0" smtClean="0">
                <a:latin typeface="Palatino Linotype" pitchFamily="18" charset="0"/>
              </a:rPr>
              <a:t> </a:t>
            </a:r>
            <a:r>
              <a:rPr lang="en-GB" u="sng" dirty="0" err="1" smtClean="0">
                <a:latin typeface="Palatino Linotype" pitchFamily="18" charset="0"/>
              </a:rPr>
              <a:t>δὲ</a:t>
            </a:r>
            <a:r>
              <a:rPr lang="en-GB" u="sng" dirty="0" smtClean="0">
                <a:latin typeface="Palatino Linotype" pitchFamily="18" charset="0"/>
              </a:rPr>
              <a:t> τοῦ </a:t>
            </a:r>
            <a:r>
              <a:rPr lang="en-GB" u="sng" dirty="0" err="1" smtClean="0">
                <a:latin typeface="Palatino Linotype" pitchFamily="18" charset="0"/>
              </a:rPr>
              <a:t>κήρυκος</a:t>
            </a:r>
            <a:r>
              <a:rPr lang="en-GB" u="sng" dirty="0" smtClean="0">
                <a:latin typeface="Palatino Linotype" pitchFamily="18" charset="0"/>
              </a:rPr>
              <a:t> </a:t>
            </a:r>
            <a:r>
              <a:rPr lang="en-GB" u="sng" dirty="0" err="1" smtClean="0">
                <a:latin typeface="Palatino Linotype" pitchFamily="18" charset="0"/>
              </a:rPr>
              <a:t>ἐρωτῶντος</a:t>
            </a:r>
            <a:r>
              <a:rPr lang="en-GB" u="sng" dirty="0" smtClean="0">
                <a:latin typeface="Palatino Linotype" pitchFamily="18" charset="0"/>
              </a:rPr>
              <a:t> </a:t>
            </a:r>
            <a:r>
              <a:rPr lang="en-GB" u="sng" dirty="0" err="1" smtClean="0">
                <a:latin typeface="Palatino Linotype" pitchFamily="18" charset="0"/>
              </a:rPr>
              <a:t>οὐδὲν</a:t>
            </a:r>
            <a:r>
              <a:rPr lang="en-GB" u="sng" dirty="0" smtClean="0">
                <a:latin typeface="Palatino Linotype" pitchFamily="18" charset="0"/>
              </a:rPr>
              <a:t> </a:t>
            </a:r>
            <a:r>
              <a:rPr lang="en-GB" u="sng" dirty="0" err="1" smtClean="0">
                <a:latin typeface="Palatino Linotype" pitchFamily="18" charset="0"/>
              </a:rPr>
              <a:t>μᾶλλον</a:t>
            </a:r>
            <a:r>
              <a:rPr lang="en-GB" u="sng" dirty="0" smtClean="0">
                <a:latin typeface="Palatino Linotype" pitchFamily="18" charset="0"/>
              </a:rPr>
              <a:t> </a:t>
            </a:r>
            <a:r>
              <a:rPr lang="en-GB" u="sng" dirty="0" err="1" smtClean="0">
                <a:latin typeface="Palatino Linotype" pitchFamily="18" charset="0"/>
              </a:rPr>
              <a:t>ἀνίστατ</a:t>
            </a:r>
            <a:r>
              <a:rPr lang="en-GB" u="sng" dirty="0" smtClean="0">
                <a:latin typeface="Palatino Linotype" pitchFamily="18" charset="0"/>
              </a:rPr>
              <a:t>’ </a:t>
            </a:r>
            <a:r>
              <a:rPr lang="en-GB" u="sng" dirty="0" err="1" smtClean="0">
                <a:latin typeface="Palatino Linotype" pitchFamily="18" charset="0"/>
              </a:rPr>
              <a:t>οὐδείς</a:t>
            </a:r>
            <a:r>
              <a:rPr lang="en-GB" u="sng" dirty="0" smtClean="0">
                <a:latin typeface="Palatino Linotype" pitchFamily="18" charset="0"/>
              </a:rPr>
              <a:t>, ἁπάντων </a:t>
            </a:r>
            <a:r>
              <a:rPr lang="en-GB" u="sng" dirty="0" err="1" smtClean="0">
                <a:latin typeface="Palatino Linotype" pitchFamily="18" charset="0"/>
              </a:rPr>
              <a:t>μὲν</a:t>
            </a:r>
            <a:r>
              <a:rPr lang="en-GB" u="sng" dirty="0" smtClean="0">
                <a:latin typeface="Palatino Linotype" pitchFamily="18" charset="0"/>
              </a:rPr>
              <a:t> τῶν </a:t>
            </a:r>
            <a:r>
              <a:rPr lang="en-GB" u="sng" dirty="0" err="1" smtClean="0">
                <a:latin typeface="Palatino Linotype" pitchFamily="18" charset="0"/>
              </a:rPr>
              <a:t>στρατηγῶν</a:t>
            </a:r>
            <a:r>
              <a:rPr lang="en-GB" u="sng" dirty="0" smtClean="0">
                <a:latin typeface="Palatino Linotype" pitchFamily="18" charset="0"/>
              </a:rPr>
              <a:t> </a:t>
            </a:r>
            <a:r>
              <a:rPr lang="en-GB" u="sng" dirty="0" err="1" smtClean="0">
                <a:latin typeface="Palatino Linotype" pitchFamily="18" charset="0"/>
              </a:rPr>
              <a:t>παρόντων</a:t>
            </a:r>
            <a:r>
              <a:rPr lang="en-GB" u="sng" dirty="0" smtClean="0">
                <a:latin typeface="Palatino Linotype" pitchFamily="18" charset="0"/>
              </a:rPr>
              <a:t>, ἁπάντων </a:t>
            </a:r>
            <a:r>
              <a:rPr lang="en-GB" u="sng" dirty="0" err="1" smtClean="0">
                <a:latin typeface="Palatino Linotype" pitchFamily="18" charset="0"/>
              </a:rPr>
              <a:t>δὲ</a:t>
            </a:r>
            <a:r>
              <a:rPr lang="en-GB" u="sng" dirty="0" smtClean="0">
                <a:latin typeface="Palatino Linotype" pitchFamily="18" charset="0"/>
              </a:rPr>
              <a:t> τῶν </a:t>
            </a:r>
            <a:r>
              <a:rPr lang="en-GB" u="sng" dirty="0" err="1" smtClean="0">
                <a:latin typeface="Palatino Linotype" pitchFamily="18" charset="0"/>
              </a:rPr>
              <a:t>ῥητόρων</a:t>
            </a:r>
            <a:r>
              <a:rPr lang="en-GB" dirty="0" smtClean="0">
                <a:latin typeface="Palatino Linotype" pitchFamily="18" charset="0"/>
              </a:rPr>
              <a:t>, </a:t>
            </a:r>
            <a:r>
              <a:rPr lang="en-GB" dirty="0" err="1" smtClean="0">
                <a:latin typeface="Palatino Linotype" pitchFamily="18" charset="0"/>
              </a:rPr>
              <a:t>καλούσης</a:t>
            </a:r>
            <a:r>
              <a:rPr lang="en-GB" dirty="0" smtClean="0">
                <a:latin typeface="Palatino Linotype" pitchFamily="18" charset="0"/>
              </a:rPr>
              <a:t> </a:t>
            </a:r>
            <a:r>
              <a:rPr lang="en-GB" dirty="0" err="1" smtClean="0">
                <a:latin typeface="Palatino Linotype" pitchFamily="18" charset="0"/>
              </a:rPr>
              <a:t>δὲ</a:t>
            </a:r>
            <a:r>
              <a:rPr lang="en-GB" dirty="0" smtClean="0">
                <a:latin typeface="Palatino Linotype" pitchFamily="18" charset="0"/>
              </a:rPr>
              <a:t> </a:t>
            </a:r>
            <a:r>
              <a:rPr lang="en-GB" dirty="0" smtClean="0">
                <a:latin typeface="Palatino Linotype" pitchFamily="18" charset="0"/>
                <a:hlinkClick r:id="rId4"/>
              </a:rPr>
              <a:t>[</a:t>
            </a:r>
            <a:r>
              <a:rPr lang="en-GB" dirty="0" err="1" smtClean="0">
                <a:latin typeface="Palatino Linotype" pitchFamily="18" charset="0"/>
              </a:rPr>
              <a:t>τῆς</a:t>
            </a:r>
            <a:r>
              <a:rPr lang="en-GB" dirty="0" smtClean="0">
                <a:latin typeface="Palatino Linotype" pitchFamily="18" charset="0"/>
              </a:rPr>
              <a:t> </a:t>
            </a:r>
            <a:r>
              <a:rPr lang="en-GB" dirty="0" err="1" smtClean="0">
                <a:latin typeface="Palatino Linotype" pitchFamily="18" charset="0"/>
              </a:rPr>
              <a:t>κοινῆς</a:t>
            </a:r>
            <a:r>
              <a:rPr lang="en-GB" dirty="0" smtClean="0">
                <a:latin typeface="Palatino Linotype" pitchFamily="18" charset="0"/>
                <a:hlinkClick r:id="rId4"/>
              </a:rPr>
              <a:t>]</a:t>
            </a:r>
            <a:r>
              <a:rPr lang="en-GB" dirty="0" smtClean="0">
                <a:latin typeface="Palatino Linotype" pitchFamily="18" charset="0"/>
              </a:rPr>
              <a:t> </a:t>
            </a:r>
            <a:r>
              <a:rPr lang="en-GB" dirty="0" err="1" smtClean="0">
                <a:latin typeface="Palatino Linotype" pitchFamily="18" charset="0"/>
              </a:rPr>
              <a:t>τῆς</a:t>
            </a:r>
            <a:r>
              <a:rPr lang="en-GB" dirty="0" smtClean="0">
                <a:latin typeface="Palatino Linotype" pitchFamily="18" charset="0"/>
              </a:rPr>
              <a:t> </a:t>
            </a:r>
            <a:r>
              <a:rPr lang="en-GB" dirty="0" err="1" smtClean="0">
                <a:latin typeface="Palatino Linotype" pitchFamily="18" charset="0"/>
              </a:rPr>
              <a:t>πατρίδος</a:t>
            </a:r>
            <a:r>
              <a:rPr lang="en-GB" dirty="0" smtClean="0">
                <a:latin typeface="Palatino Linotype" pitchFamily="18" charset="0"/>
              </a:rPr>
              <a:t> </a:t>
            </a:r>
            <a:r>
              <a:rPr lang="en-GB" dirty="0" smtClean="0">
                <a:latin typeface="Palatino Linotype" pitchFamily="18" charset="0"/>
                <a:hlinkClick r:id="rId4"/>
              </a:rPr>
              <a:t>[</a:t>
            </a:r>
            <a:r>
              <a:rPr lang="en-GB" dirty="0" err="1" smtClean="0">
                <a:latin typeface="Palatino Linotype" pitchFamily="18" charset="0"/>
              </a:rPr>
              <a:t>φωνῆς</a:t>
            </a:r>
            <a:r>
              <a:rPr lang="en-GB" dirty="0" smtClean="0">
                <a:latin typeface="Palatino Linotype" pitchFamily="18" charset="0"/>
                <a:hlinkClick r:id="rId4"/>
              </a:rPr>
              <a:t>]</a:t>
            </a:r>
            <a:r>
              <a:rPr lang="en-GB" dirty="0" smtClean="0">
                <a:latin typeface="Palatino Linotype" pitchFamily="18" charset="0"/>
              </a:rPr>
              <a:t> </a:t>
            </a:r>
            <a:r>
              <a:rPr lang="en-GB" dirty="0" err="1" smtClean="0">
                <a:latin typeface="Palatino Linotype" pitchFamily="18" charset="0"/>
              </a:rPr>
              <a:t>τὸν</a:t>
            </a:r>
            <a:r>
              <a:rPr lang="en-GB" dirty="0" smtClean="0">
                <a:latin typeface="Palatino Linotype" pitchFamily="18" charset="0"/>
              </a:rPr>
              <a:t> </a:t>
            </a:r>
            <a:r>
              <a:rPr lang="en-GB" dirty="0" err="1" smtClean="0">
                <a:latin typeface="Palatino Linotype" pitchFamily="18" charset="0"/>
              </a:rPr>
              <a:t>ἐροῦνθ</a:t>
            </a:r>
            <a:r>
              <a:rPr lang="en-GB" dirty="0" smtClean="0">
                <a:latin typeface="Palatino Linotype" pitchFamily="18" charset="0"/>
              </a:rPr>
              <a:t>’ </a:t>
            </a:r>
            <a:r>
              <a:rPr lang="en-GB" dirty="0" err="1" smtClean="0">
                <a:latin typeface="Palatino Linotype" pitchFamily="18" charset="0"/>
              </a:rPr>
              <a:t>ὑπὲρ</a:t>
            </a:r>
            <a:r>
              <a:rPr lang="en-GB" dirty="0" smtClean="0">
                <a:latin typeface="Palatino Linotype" pitchFamily="18" charset="0"/>
              </a:rPr>
              <a:t> </a:t>
            </a:r>
            <a:r>
              <a:rPr lang="en-GB" dirty="0" err="1" smtClean="0">
                <a:latin typeface="Palatino Linotype" pitchFamily="18" charset="0"/>
              </a:rPr>
              <a:t>σωτηρίας</a:t>
            </a:r>
            <a:r>
              <a:rPr lang="en-GB" dirty="0" smtClean="0">
                <a:latin typeface="Palatino Linotype" pitchFamily="18" charset="0"/>
              </a:rPr>
              <a:t>· </a:t>
            </a:r>
            <a:r>
              <a:rPr lang="en-GB" dirty="0" err="1" smtClean="0">
                <a:latin typeface="Palatino Linotype" pitchFamily="18" charset="0"/>
              </a:rPr>
              <a:t>ἣν</a:t>
            </a:r>
            <a:r>
              <a:rPr lang="en-GB" dirty="0" smtClean="0">
                <a:latin typeface="Palatino Linotype" pitchFamily="18" charset="0"/>
              </a:rPr>
              <a:t> </a:t>
            </a:r>
            <a:r>
              <a:rPr lang="en-GB" dirty="0" err="1" smtClean="0">
                <a:latin typeface="Palatino Linotype" pitchFamily="18" charset="0"/>
              </a:rPr>
              <a:t>γὰρ</a:t>
            </a:r>
            <a:r>
              <a:rPr lang="en-GB" dirty="0" smtClean="0">
                <a:latin typeface="Palatino Linotype" pitchFamily="18" charset="0"/>
              </a:rPr>
              <a:t> ὁ </a:t>
            </a:r>
            <a:r>
              <a:rPr lang="en-GB" dirty="0" err="1" smtClean="0">
                <a:latin typeface="Palatino Linotype" pitchFamily="18" charset="0"/>
              </a:rPr>
              <a:t>κῆρυξ</a:t>
            </a:r>
            <a:r>
              <a:rPr lang="en-GB" dirty="0" smtClean="0">
                <a:latin typeface="Palatino Linotype" pitchFamily="18" charset="0"/>
              </a:rPr>
              <a:t> </a:t>
            </a:r>
            <a:r>
              <a:rPr lang="en-GB" dirty="0" err="1" smtClean="0">
                <a:latin typeface="Palatino Linotype" pitchFamily="18" charset="0"/>
              </a:rPr>
              <a:t>κατὰ</a:t>
            </a:r>
            <a:r>
              <a:rPr lang="en-GB" dirty="0" smtClean="0">
                <a:latin typeface="Palatino Linotype" pitchFamily="18" charset="0"/>
              </a:rPr>
              <a:t> </a:t>
            </a:r>
            <a:r>
              <a:rPr lang="en-GB" dirty="0" err="1" smtClean="0">
                <a:latin typeface="Palatino Linotype" pitchFamily="18" charset="0"/>
              </a:rPr>
              <a:t>τοὺς</a:t>
            </a:r>
            <a:r>
              <a:rPr lang="en-GB" dirty="0" smtClean="0">
                <a:latin typeface="Palatino Linotype" pitchFamily="18" charset="0"/>
              </a:rPr>
              <a:t> </a:t>
            </a:r>
            <a:r>
              <a:rPr lang="en-GB" dirty="0" err="1" smtClean="0">
                <a:latin typeface="Palatino Linotype" pitchFamily="18" charset="0"/>
              </a:rPr>
              <a:t>νόμους</a:t>
            </a:r>
            <a:r>
              <a:rPr lang="en-GB" dirty="0" smtClean="0">
                <a:latin typeface="Palatino Linotype" pitchFamily="18" charset="0"/>
              </a:rPr>
              <a:t> </a:t>
            </a:r>
            <a:r>
              <a:rPr lang="en-GB" dirty="0" err="1" smtClean="0">
                <a:latin typeface="Palatino Linotype" pitchFamily="18" charset="0"/>
              </a:rPr>
              <a:t>φωνὴν</a:t>
            </a:r>
            <a:r>
              <a:rPr lang="en-GB" dirty="0" smtClean="0">
                <a:latin typeface="Palatino Linotype" pitchFamily="18" charset="0"/>
              </a:rPr>
              <a:t> </a:t>
            </a:r>
            <a:r>
              <a:rPr lang="en-GB" dirty="0" err="1" smtClean="0">
                <a:latin typeface="Palatino Linotype" pitchFamily="18" charset="0"/>
              </a:rPr>
              <a:t>ἀφίησι</a:t>
            </a:r>
            <a:r>
              <a:rPr lang="en-GB" dirty="0" smtClean="0">
                <a:latin typeface="Palatino Linotype" pitchFamily="18" charset="0"/>
              </a:rPr>
              <a:t>, </a:t>
            </a:r>
            <a:r>
              <a:rPr lang="en-GB" dirty="0" err="1" smtClean="0">
                <a:latin typeface="Palatino Linotype" pitchFamily="18" charset="0"/>
              </a:rPr>
              <a:t>ταύτην</a:t>
            </a:r>
            <a:r>
              <a:rPr lang="en-GB" dirty="0" smtClean="0">
                <a:latin typeface="Palatino Linotype" pitchFamily="18" charset="0"/>
              </a:rPr>
              <a:t> </a:t>
            </a:r>
            <a:r>
              <a:rPr lang="en-GB" dirty="0" err="1" smtClean="0">
                <a:latin typeface="Palatino Linotype" pitchFamily="18" charset="0"/>
              </a:rPr>
              <a:t>κοινὴν</a:t>
            </a:r>
            <a:r>
              <a:rPr lang="en-GB" dirty="0" smtClean="0">
                <a:latin typeface="Palatino Linotype" pitchFamily="18" charset="0"/>
              </a:rPr>
              <a:t> </a:t>
            </a:r>
            <a:r>
              <a:rPr lang="en-GB" dirty="0" err="1" smtClean="0">
                <a:latin typeface="Palatino Linotype" pitchFamily="18" charset="0"/>
              </a:rPr>
              <a:t>τῆς</a:t>
            </a:r>
            <a:r>
              <a:rPr lang="en-GB" dirty="0" smtClean="0">
                <a:latin typeface="Palatino Linotype" pitchFamily="18" charset="0"/>
              </a:rPr>
              <a:t> </a:t>
            </a:r>
            <a:r>
              <a:rPr lang="en-GB" dirty="0" err="1" smtClean="0">
                <a:latin typeface="Palatino Linotype" pitchFamily="18" charset="0"/>
              </a:rPr>
              <a:t>πατρίδος</a:t>
            </a:r>
            <a:r>
              <a:rPr lang="en-GB" dirty="0" smtClean="0">
                <a:latin typeface="Palatino Linotype" pitchFamily="18" charset="0"/>
              </a:rPr>
              <a:t> </a:t>
            </a:r>
            <a:r>
              <a:rPr lang="en-GB" dirty="0" err="1" smtClean="0">
                <a:latin typeface="Palatino Linotype" pitchFamily="18" charset="0"/>
              </a:rPr>
              <a:t>δίκαιον</a:t>
            </a:r>
            <a:r>
              <a:rPr lang="en-GB" dirty="0" smtClean="0">
                <a:latin typeface="Palatino Linotype" pitchFamily="18" charset="0"/>
              </a:rPr>
              <a:t> </a:t>
            </a:r>
            <a:r>
              <a:rPr lang="en-GB" dirty="0" err="1" smtClean="0">
                <a:latin typeface="Palatino Linotype" pitchFamily="18" charset="0"/>
              </a:rPr>
              <a:t>ἡγεῖσθαι</a:t>
            </a:r>
            <a:r>
              <a:rPr lang="en-GB" dirty="0" smtClean="0">
                <a:latin typeface="Palatino Linotype" pitchFamily="18" charset="0"/>
              </a:rPr>
              <a:t> [...] [173] </a:t>
            </a:r>
            <a:r>
              <a:rPr lang="en-GB" b="1" dirty="0" err="1" smtClean="0">
                <a:latin typeface="Palatino Linotype" pitchFamily="18" charset="0"/>
              </a:rPr>
              <a:t>ἐφάνην</a:t>
            </a:r>
            <a:r>
              <a:rPr lang="en-GB" b="1" dirty="0" smtClean="0">
                <a:latin typeface="Palatino Linotype" pitchFamily="18" charset="0"/>
              </a:rPr>
              <a:t> </a:t>
            </a:r>
            <a:r>
              <a:rPr lang="en-GB" b="1" dirty="0" err="1" smtClean="0">
                <a:latin typeface="Palatino Linotype" pitchFamily="18" charset="0"/>
              </a:rPr>
              <a:t>τοίνυν</a:t>
            </a:r>
            <a:r>
              <a:rPr lang="en-GB" b="1" dirty="0" smtClean="0">
                <a:latin typeface="Palatino Linotype" pitchFamily="18" charset="0"/>
              </a:rPr>
              <a:t> </a:t>
            </a:r>
            <a:r>
              <a:rPr lang="en-GB" b="1" dirty="0" err="1" smtClean="0">
                <a:latin typeface="Palatino Linotype" pitchFamily="18" charset="0"/>
              </a:rPr>
              <a:t>οὗτος</a:t>
            </a:r>
            <a:r>
              <a:rPr lang="en-GB" b="1" dirty="0" smtClean="0">
                <a:latin typeface="Palatino Linotype" pitchFamily="18" charset="0"/>
              </a:rPr>
              <a:t> </a:t>
            </a:r>
            <a:r>
              <a:rPr lang="en-GB" b="1" dirty="0" err="1" smtClean="0">
                <a:latin typeface="Palatino Linotype" pitchFamily="18" charset="0"/>
              </a:rPr>
              <a:t>ἐν</a:t>
            </a:r>
            <a:r>
              <a:rPr lang="en-GB" b="1" dirty="0" smtClean="0">
                <a:latin typeface="Palatino Linotype" pitchFamily="18" charset="0"/>
              </a:rPr>
              <a:t> </a:t>
            </a:r>
            <a:r>
              <a:rPr lang="en-GB" b="1" dirty="0" err="1" smtClean="0">
                <a:latin typeface="Palatino Linotype" pitchFamily="18" charset="0"/>
              </a:rPr>
              <a:t>ἐκείνῃ</a:t>
            </a:r>
            <a:r>
              <a:rPr lang="en-GB" b="1" dirty="0" smtClean="0">
                <a:latin typeface="Palatino Linotype" pitchFamily="18" charset="0"/>
              </a:rPr>
              <a:t> </a:t>
            </a:r>
            <a:r>
              <a:rPr lang="en-GB" b="1" dirty="0" err="1" smtClean="0">
                <a:latin typeface="Palatino Linotype" pitchFamily="18" charset="0"/>
              </a:rPr>
              <a:t>τῇ</a:t>
            </a:r>
            <a:r>
              <a:rPr lang="en-GB" b="1" dirty="0" smtClean="0">
                <a:latin typeface="Palatino Linotype" pitchFamily="18" charset="0"/>
              </a:rPr>
              <a:t> </a:t>
            </a:r>
            <a:r>
              <a:rPr lang="en-GB" b="1" dirty="0" err="1" smtClean="0">
                <a:latin typeface="Palatino Linotype" pitchFamily="18" charset="0"/>
              </a:rPr>
              <a:t>ἡμέρᾳ</a:t>
            </a:r>
            <a:r>
              <a:rPr lang="en-GB" b="1" dirty="0" smtClean="0">
                <a:latin typeface="Palatino Linotype" pitchFamily="18" charset="0"/>
              </a:rPr>
              <a:t> </a:t>
            </a:r>
            <a:r>
              <a:rPr lang="en-GB" b="1" dirty="0" err="1" smtClean="0">
                <a:latin typeface="Palatino Linotype" pitchFamily="18" charset="0"/>
              </a:rPr>
              <a:t>ἐγὼ</a:t>
            </a:r>
            <a:r>
              <a:rPr lang="en-GB" b="1" dirty="0" smtClean="0">
                <a:latin typeface="Palatino Linotype" pitchFamily="18" charset="0"/>
              </a:rPr>
              <a:t> καὶ </a:t>
            </a:r>
            <a:r>
              <a:rPr lang="en-GB" b="1" dirty="0" err="1" smtClean="0">
                <a:latin typeface="Palatino Linotype" pitchFamily="18" charset="0"/>
              </a:rPr>
              <a:t>παρελθὼν</a:t>
            </a:r>
            <a:r>
              <a:rPr lang="en-GB" b="1" dirty="0" smtClean="0">
                <a:latin typeface="Palatino Linotype" pitchFamily="18" charset="0"/>
              </a:rPr>
              <a:t> </a:t>
            </a:r>
            <a:r>
              <a:rPr lang="en-GB" b="1" dirty="0" err="1" smtClean="0">
                <a:latin typeface="Palatino Linotype" pitchFamily="18" charset="0"/>
              </a:rPr>
              <a:t>εἶπον</a:t>
            </a:r>
            <a:r>
              <a:rPr lang="en-GB" b="1" dirty="0" smtClean="0">
                <a:latin typeface="Palatino Linotype" pitchFamily="18" charset="0"/>
              </a:rPr>
              <a:t> </a:t>
            </a:r>
            <a:r>
              <a:rPr lang="en-GB" b="1" dirty="0" err="1" smtClean="0">
                <a:latin typeface="Palatino Linotype" pitchFamily="18" charset="0"/>
              </a:rPr>
              <a:t>εἰς</a:t>
            </a:r>
            <a:r>
              <a:rPr lang="en-GB" b="1" dirty="0" smtClean="0">
                <a:latin typeface="Palatino Linotype" pitchFamily="18" charset="0"/>
              </a:rPr>
              <a:t> </a:t>
            </a:r>
            <a:r>
              <a:rPr lang="en-GB" b="1" dirty="0" err="1" smtClean="0">
                <a:latin typeface="Palatino Linotype" pitchFamily="18" charset="0"/>
              </a:rPr>
              <a:t>ὑμᾶς</a:t>
            </a:r>
            <a:r>
              <a:rPr lang="en-GB" dirty="0" smtClean="0">
                <a:latin typeface="Palatino Linotype" pitchFamily="18" charset="0"/>
              </a:rPr>
              <a:t> [...]</a:t>
            </a:r>
            <a:endParaRPr lang="el-GR" dirty="0">
              <a:latin typeface="Palatino Linotype" pitchFamily="18" charset="0"/>
            </a:endParaRPr>
          </a:p>
        </p:txBody>
      </p:sp>
    </p:spTree>
  </p:cSld>
  <p:clrMapOvr>
    <a:masterClrMapping/>
  </p:clrMapOvr>
  <p:transition>
    <p:wedge/>
    <p:sndAc>
      <p:stSnd>
        <p:snd r:embed="rId2" name="laser.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
          </p:nvPr>
        </p:nvSpPr>
        <p:spPr>
          <a:xfrm>
            <a:off x="539552" y="476672"/>
            <a:ext cx="7992888" cy="5904656"/>
          </a:xfrm>
        </p:spPr>
        <p:txBody>
          <a:bodyPr>
            <a:noAutofit/>
          </a:bodyPr>
          <a:lstStyle/>
          <a:p>
            <a:pPr algn="just">
              <a:buNone/>
            </a:pPr>
            <a:r>
              <a:rPr lang="el-GR" sz="1700" dirty="0" smtClean="0">
                <a:latin typeface="Palatino Linotype" pitchFamily="18" charset="0"/>
              </a:rPr>
              <a:t>	</a:t>
            </a:r>
            <a:r>
              <a:rPr lang="el-GR" sz="2200" u="sng" dirty="0" smtClean="0">
                <a:latin typeface="Palatino Linotype" pitchFamily="18" charset="0"/>
              </a:rPr>
              <a:t>Και κατόπιν άμα ήλθον οι βουλευταί (εις την Λαϊκήν Συνέλευσιν) και οι πρυτάνεις ανήγγειλαν (εις τον λαόν) την είδησιν που είχον λάβει (περί καταλήψεως της Ελατείας) και επαρουσίασαν τον ελθόντα αγγελιαφόρον και εκείνος επεβεβαίωσε το γεγονός, ο μεν κήρυξ ερώτα «ποίος θέλει να πάρη τον λόγον», κανείς όμως δεν επαρουσιάζετο εις το βήμα. Και μολονότι ο κήρυξ πολλές φορές ηρώτα, κανείς δεν εσηκώνετο αν και ήσαν παρόντες όλοι οι στρατηγοί και όλοι οι ρήτορες </a:t>
            </a:r>
            <a:r>
              <a:rPr lang="el-GR" sz="2200" dirty="0" smtClean="0">
                <a:latin typeface="Palatino Linotype" pitchFamily="18" charset="0"/>
              </a:rPr>
              <a:t>και η φωνή της πατρίδος εκάλει εις το βήμα εκείνον που θα ηδύνατο να ομιλήση διά την σωτηρίαν της. Διότι την πρόσκλησιν την οποίαν κάμνει ο κήρυξ είναι ορθόν να την θεωρώμεν ως πρόσκλησιν της πατρίδος [...] </a:t>
            </a:r>
            <a:r>
              <a:rPr lang="el-GR" sz="2200" dirty="0" smtClean="0">
                <a:latin typeface="Palatino Linotype" pitchFamily="18" charset="0"/>
                <a:hlinkClick r:id="rId3"/>
              </a:rPr>
              <a:t>[173]</a:t>
            </a:r>
            <a:r>
              <a:rPr lang="en-GB" sz="2200" dirty="0" smtClean="0">
                <a:latin typeface="Palatino Linotype" pitchFamily="18" charset="0"/>
              </a:rPr>
              <a:t> </a:t>
            </a:r>
            <a:r>
              <a:rPr lang="el-GR" sz="2200" b="1" dirty="0" smtClean="0">
                <a:latin typeface="Palatino Linotype" pitchFamily="18" charset="0"/>
              </a:rPr>
              <a:t>Ο άνθρωπος λοιπόν εκείνος τον οποίον η κρίσιμος εκείνη ημέρα εκάλει εις το βήμα ήμην εγώ. Και παρουσιασθείς εις το βήμα είπα προς εσάς</a:t>
            </a:r>
            <a:r>
              <a:rPr lang="el-GR" sz="2200" dirty="0" smtClean="0">
                <a:latin typeface="Palatino Linotype" pitchFamily="18" charset="0"/>
              </a:rPr>
              <a:t> [...]</a:t>
            </a:r>
          </a:p>
        </p:txBody>
      </p:sp>
    </p:spTree>
  </p:cSld>
  <p:clrMapOvr>
    <a:masterClrMapping/>
  </p:clrMapOvr>
  <p:transition>
    <p:dissolve/>
    <p:sndAc>
      <p:stSnd>
        <p:snd r:embed="rId2" name="voltage.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7584" y="188640"/>
            <a:ext cx="7772400" cy="720080"/>
          </a:xfrm>
          <a:solidFill>
            <a:srgbClr val="FF9900"/>
          </a:solidFill>
        </p:spPr>
        <p:txBody>
          <a:bodyPr>
            <a:noAutofit/>
          </a:bodyPr>
          <a:lstStyle/>
          <a:p>
            <a:pPr algn="ctr"/>
            <a:r>
              <a:rPr lang="el-GR" sz="2200" b="1" dirty="0" smtClean="0">
                <a:solidFill>
                  <a:schemeClr val="tx1"/>
                </a:solidFill>
                <a:latin typeface="Palatino Linotype" pitchFamily="18" charset="0"/>
              </a:rPr>
              <a:t>Κείμενο 4</a:t>
            </a:r>
            <a:br>
              <a:rPr lang="el-GR" sz="2200" b="1" dirty="0" smtClean="0">
                <a:solidFill>
                  <a:schemeClr val="tx1"/>
                </a:solidFill>
                <a:latin typeface="Palatino Linotype" pitchFamily="18" charset="0"/>
              </a:rPr>
            </a:br>
            <a:r>
              <a:rPr lang="el-GR" sz="2200" b="1" dirty="0" smtClean="0">
                <a:solidFill>
                  <a:schemeClr val="tx1"/>
                </a:solidFill>
                <a:latin typeface="Palatino Linotype" pitchFamily="18" charset="0"/>
              </a:rPr>
              <a:t>§262: μία επί θεατρικής σκηνής αποτυχία του Αισχίνη</a:t>
            </a:r>
            <a:endParaRPr lang="el-GR" sz="2200" dirty="0">
              <a:solidFill>
                <a:schemeClr val="tx1"/>
              </a:solidFill>
              <a:latin typeface="Palatino Linotype" pitchFamily="18" charset="0"/>
            </a:endParaRPr>
          </a:p>
        </p:txBody>
      </p:sp>
      <p:sp>
        <p:nvSpPr>
          <p:cNvPr id="5" name="Content Placeholder 4"/>
          <p:cNvSpPr>
            <a:spLocks noGrp="1"/>
          </p:cNvSpPr>
          <p:nvPr>
            <p:ph sz="half" idx="2"/>
          </p:nvPr>
        </p:nvSpPr>
        <p:spPr>
          <a:xfrm>
            <a:off x="0" y="1268760"/>
            <a:ext cx="4716016" cy="5328592"/>
          </a:xfrm>
        </p:spPr>
        <p:txBody>
          <a:bodyPr>
            <a:noAutofit/>
          </a:bodyPr>
          <a:lstStyle/>
          <a:p>
            <a:pPr>
              <a:buNone/>
            </a:pPr>
            <a:r>
              <a:rPr lang="el-GR" sz="1800" dirty="0" smtClean="0">
                <a:latin typeface="Palatino Linotype" pitchFamily="18" charset="0"/>
              </a:rPr>
              <a:t>	</a:t>
            </a:r>
            <a:r>
              <a:rPr lang="el-GR" sz="1900" dirty="0" smtClean="0">
                <a:latin typeface="Palatino Linotype" pitchFamily="18" charset="0"/>
              </a:rPr>
              <a:t>οὐ κατῄσχυνας μὰ Δί’ οὐδὲν τῶν προϋπηργμένων τῷ μετὰ ταῦτα βίῳ, ἀλλὰ μισθώσας σαυτὸν τοῖς βαρυστόνοις ἐπικαλουμένοις</a:t>
            </a:r>
            <a:r>
              <a:rPr lang="en-GB" sz="1900" dirty="0" smtClean="0">
                <a:latin typeface="Palatino Linotype" pitchFamily="18" charset="0"/>
              </a:rPr>
              <a:t> </a:t>
            </a:r>
            <a:r>
              <a:rPr lang="el-GR" sz="1900" dirty="0" smtClean="0">
                <a:latin typeface="Palatino Linotype" pitchFamily="18" charset="0"/>
                <a:hlinkClick r:id="rId3"/>
              </a:rPr>
              <a:t>[</a:t>
            </a:r>
            <a:r>
              <a:rPr lang="el-GR" sz="1900" dirty="0" smtClean="0">
                <a:latin typeface="Palatino Linotype" pitchFamily="18" charset="0"/>
              </a:rPr>
              <a:t>ἐκείνοις</a:t>
            </a:r>
            <a:r>
              <a:rPr lang="el-GR" sz="1900" dirty="0" smtClean="0">
                <a:latin typeface="Palatino Linotype" pitchFamily="18" charset="0"/>
                <a:hlinkClick r:id="rId3"/>
              </a:rPr>
              <a:t>]</a:t>
            </a:r>
            <a:r>
              <a:rPr lang="en-GB" sz="1900" dirty="0" smtClean="0">
                <a:latin typeface="Palatino Linotype" pitchFamily="18" charset="0"/>
              </a:rPr>
              <a:t> </a:t>
            </a:r>
            <a:r>
              <a:rPr lang="el-GR" sz="1900" dirty="0" smtClean="0">
                <a:latin typeface="Palatino Linotype" pitchFamily="18" charset="0"/>
              </a:rPr>
              <a:t>ὑποκριταῖς Σιμύκᾳ καὶ Σωκράτει, ἐτριταγωνίστεις, </a:t>
            </a:r>
            <a:r>
              <a:rPr lang="el-GR" sz="1900" b="1" dirty="0" smtClean="0">
                <a:latin typeface="Palatino Linotype" pitchFamily="18" charset="0"/>
              </a:rPr>
              <a:t>σῦκα καὶ βότρυς καὶ ἐλάας συλλέγων ὥσπερ ὀπωρώνης ἐκ τῶν ἀλλοτρίων χωρίων, πλείω λαμβάνων ἀπὸ τούτων ἢ τῶν ἀγώνων</a:t>
            </a:r>
            <a:r>
              <a:rPr lang="el-GR" sz="1900" dirty="0" smtClean="0">
                <a:latin typeface="Palatino Linotype" pitchFamily="18" charset="0"/>
              </a:rPr>
              <a:t>, οὓς ὑμεῖς περὶ τῆς ψυχῆς ἠγωνίζεσθε· </a:t>
            </a:r>
            <a:r>
              <a:rPr lang="el-GR" sz="1900" u="sng" dirty="0" smtClean="0">
                <a:latin typeface="Palatino Linotype" pitchFamily="18" charset="0"/>
              </a:rPr>
              <a:t>ἦν γὰρ ἄσπονδος καὶ ἀκήρυκτος ὑμῖν πρὸς τοὺς θεατὰς πόλεμος, ὑφ’ ὧν πολλὰ τραύματ’ εἰληφὼς εἰκότως τοὺς</a:t>
            </a:r>
            <a:r>
              <a:rPr lang="en-GB" sz="1900" u="sng" dirty="0" smtClean="0">
                <a:latin typeface="Palatino Linotype" pitchFamily="18" charset="0"/>
              </a:rPr>
              <a:t> </a:t>
            </a:r>
            <a:r>
              <a:rPr lang="el-GR" sz="1900" u="sng" dirty="0" smtClean="0">
                <a:latin typeface="Palatino Linotype" pitchFamily="18" charset="0"/>
              </a:rPr>
              <a:t>ἀπείρους τῶν τοιούτων κινδύνων ὡς δειλοὺς σκώπτεις</a:t>
            </a:r>
            <a:r>
              <a:rPr lang="el-GR" sz="1900" dirty="0" smtClean="0">
                <a:latin typeface="Palatino Linotype" pitchFamily="18" charset="0"/>
              </a:rPr>
              <a:t>.</a:t>
            </a:r>
          </a:p>
        </p:txBody>
      </p:sp>
      <p:sp>
        <p:nvSpPr>
          <p:cNvPr id="7" name="Content Placeholder 6"/>
          <p:cNvSpPr>
            <a:spLocks noGrp="1"/>
          </p:cNvSpPr>
          <p:nvPr>
            <p:ph sz="half" idx="4"/>
          </p:nvPr>
        </p:nvSpPr>
        <p:spPr>
          <a:xfrm>
            <a:off x="4283968" y="1196752"/>
            <a:ext cx="4536504" cy="5400600"/>
          </a:xfrm>
        </p:spPr>
        <p:txBody>
          <a:bodyPr>
            <a:noAutofit/>
          </a:bodyPr>
          <a:lstStyle/>
          <a:p>
            <a:pPr>
              <a:buNone/>
            </a:pPr>
            <a:r>
              <a:rPr lang="el-GR" sz="1700" dirty="0" smtClean="0">
                <a:latin typeface="Palatino Linotype" pitchFamily="18" charset="0"/>
              </a:rPr>
              <a:t>	Με τον μετέπειτα βίο σου ουδόλως μα τον Δία εντρόπιασες την προηγούμενη διαδρομή σου, αλλά αφού εκμίσθωσες τον εαυτό σου στον Σιμύκα και τον Σωκράτη, τους γνωστούς εκείνους ηθοποιούς με τις αγριοφωνάρες, </a:t>
            </a:r>
            <a:r>
              <a:rPr lang="el-GR" sz="1700" b="1" dirty="0" smtClean="0">
                <a:latin typeface="Palatino Linotype" pitchFamily="18" charset="0"/>
              </a:rPr>
              <a:t>έπαιζες ως τριταγωνιστής και μάζευες σύκα, σταφύλια, ελιές, όπως ο οπωροπώλης από τα ξένα χτήματα, κερδίζοντας περισσότερα από αυτά παρά από τους δραματικούς αγώνες, που για σας </a:t>
            </a:r>
            <a:r>
              <a:rPr lang="el-GR" sz="1700" b="1" u="sng" dirty="0" smtClean="0">
                <a:latin typeface="Palatino Linotype" pitchFamily="18" charset="0"/>
              </a:rPr>
              <a:t>[δηλ. τον Αισχίνη]</a:t>
            </a:r>
            <a:r>
              <a:rPr lang="el-GR" sz="1700" b="1" dirty="0" smtClean="0">
                <a:latin typeface="Palatino Linotype" pitchFamily="18" charset="0"/>
              </a:rPr>
              <a:t> ήσαν αγώνες ζωής ή θανάτου·</a:t>
            </a:r>
            <a:r>
              <a:rPr lang="en-GB" sz="1700" dirty="0" smtClean="0">
                <a:latin typeface="Palatino Linotype" pitchFamily="18" charset="0"/>
              </a:rPr>
              <a:t> </a:t>
            </a:r>
            <a:r>
              <a:rPr lang="el-GR" sz="1700" u="sng" dirty="0" smtClean="0">
                <a:latin typeface="Palatino Linotype" pitchFamily="18" charset="0"/>
              </a:rPr>
              <a:t>γιατί υπήρχε πόλεμος ανελέητος και χωρίς ανακωχή ανάμεσα σε σας [δηλ. τον Αισχίνη] και τους θεατές, και επειδή δέχτηκες απ᾽ αυτούς πολλά τραύματα, έχεις κάθε λόγο να λοιδορείς ως δειλούς εκείνους που δεν αντιμετώπισαν τέτοιους κινδύνους.</a:t>
            </a:r>
          </a:p>
        </p:txBody>
      </p:sp>
    </p:spTree>
  </p:cSld>
  <p:clrMapOvr>
    <a:masterClrMapping/>
  </p:clrMapOvr>
  <p:transition>
    <p:wedge/>
    <p:sndAc>
      <p:stSnd>
        <p:snd r:embed="rId2" name="wind.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403648" y="260648"/>
            <a:ext cx="6408712" cy="504056"/>
          </a:xfrm>
          <a:solidFill>
            <a:srgbClr val="FF9900"/>
          </a:solidFill>
        </p:spPr>
        <p:txBody>
          <a:bodyPr>
            <a:noAutofit/>
          </a:bodyPr>
          <a:lstStyle/>
          <a:p>
            <a:pPr algn="ctr"/>
            <a:r>
              <a:rPr lang="el-GR" sz="2800" b="1" dirty="0" smtClean="0">
                <a:solidFill>
                  <a:schemeClr val="tx1"/>
                </a:solidFill>
                <a:latin typeface="Palatino Linotype" pitchFamily="18" charset="0"/>
              </a:rPr>
              <a:t>Επιλεγμένη Βιβλιογραφία</a:t>
            </a:r>
            <a:endParaRPr lang="el-GR" sz="2800" b="1" dirty="0">
              <a:solidFill>
                <a:schemeClr val="tx1"/>
              </a:solidFill>
              <a:latin typeface="Palatino Linotype" pitchFamily="18" charset="0"/>
            </a:endParaRPr>
          </a:p>
        </p:txBody>
      </p:sp>
      <p:sp>
        <p:nvSpPr>
          <p:cNvPr id="8" name="Content Placeholder 7"/>
          <p:cNvSpPr>
            <a:spLocks noGrp="1"/>
          </p:cNvSpPr>
          <p:nvPr>
            <p:ph sz="quarter" idx="1"/>
          </p:nvPr>
        </p:nvSpPr>
        <p:spPr>
          <a:xfrm>
            <a:off x="467544" y="836712"/>
            <a:ext cx="8136904" cy="5688632"/>
          </a:xfrm>
        </p:spPr>
        <p:txBody>
          <a:bodyPr>
            <a:noAutofit/>
          </a:bodyPr>
          <a:lstStyle/>
          <a:p>
            <a:pPr>
              <a:buFont typeface="Wingdings" pitchFamily="2" charset="2"/>
              <a:buChar char="q"/>
            </a:pPr>
            <a:r>
              <a:rPr lang="en-GB" sz="1800" dirty="0" err="1" smtClean="0">
                <a:latin typeface="Palatino Linotype" pitchFamily="18" charset="0"/>
              </a:rPr>
              <a:t>Bartsch</a:t>
            </a:r>
            <a:r>
              <a:rPr lang="en-GB" sz="1800" dirty="0" smtClean="0">
                <a:latin typeface="Palatino Linotype" pitchFamily="18" charset="0"/>
              </a:rPr>
              <a:t>, </a:t>
            </a:r>
            <a:r>
              <a:rPr lang="en-GB" sz="1800" dirty="0" err="1" smtClean="0">
                <a:latin typeface="Palatino Linotype" pitchFamily="18" charset="0"/>
              </a:rPr>
              <a:t>Shadi</a:t>
            </a:r>
            <a:r>
              <a:rPr lang="en-GB" sz="1800" dirty="0" smtClean="0">
                <a:latin typeface="Palatino Linotype" pitchFamily="18" charset="0"/>
              </a:rPr>
              <a:t> and </a:t>
            </a:r>
            <a:r>
              <a:rPr lang="en-US" sz="1800" dirty="0" err="1" smtClean="0">
                <a:latin typeface="Palatino Linotype" pitchFamily="18" charset="0"/>
              </a:rPr>
              <a:t>Jaś</a:t>
            </a:r>
            <a:r>
              <a:rPr lang="en-US" sz="1800" dirty="0" smtClean="0">
                <a:latin typeface="Palatino Linotype" pitchFamily="18" charset="0"/>
              </a:rPr>
              <a:t> </a:t>
            </a:r>
            <a:r>
              <a:rPr lang="en-GB" sz="1800" dirty="0" err="1" smtClean="0">
                <a:latin typeface="Palatino Linotype" pitchFamily="18" charset="0"/>
              </a:rPr>
              <a:t>Elsner</a:t>
            </a:r>
            <a:r>
              <a:rPr lang="en-GB" sz="1800" dirty="0" smtClean="0">
                <a:latin typeface="Palatino Linotype" pitchFamily="18" charset="0"/>
              </a:rPr>
              <a:t>. “Introduction: eight ways of looking at an ekphrasis”, </a:t>
            </a:r>
            <a:r>
              <a:rPr lang="en-GB" sz="1800" i="1" dirty="0" smtClean="0">
                <a:latin typeface="Palatino Linotype" pitchFamily="18" charset="0"/>
              </a:rPr>
              <a:t>Classical Philology</a:t>
            </a:r>
            <a:r>
              <a:rPr lang="en-GB" sz="1800" dirty="0" smtClean="0">
                <a:latin typeface="Palatino Linotype" pitchFamily="18" charset="0"/>
              </a:rPr>
              <a:t> 102 (2007) </a:t>
            </a:r>
            <a:r>
              <a:rPr lang="en-GB" sz="1800" dirty="0" err="1" smtClean="0">
                <a:latin typeface="Palatino Linotype" pitchFamily="18" charset="0"/>
              </a:rPr>
              <a:t>i</a:t>
            </a:r>
            <a:r>
              <a:rPr lang="en-GB" sz="1800" dirty="0" smtClean="0">
                <a:latin typeface="Palatino Linotype" pitchFamily="18" charset="0"/>
              </a:rPr>
              <a:t>-vi</a:t>
            </a:r>
            <a:endParaRPr lang="el-GR" sz="1800" dirty="0" smtClean="0">
              <a:latin typeface="Palatino Linotype" pitchFamily="18" charset="0"/>
            </a:endParaRPr>
          </a:p>
          <a:p>
            <a:pPr>
              <a:buFont typeface="Wingdings" pitchFamily="2" charset="2"/>
              <a:buChar char="q"/>
            </a:pPr>
            <a:r>
              <a:rPr lang="en-GB" sz="1800" dirty="0" err="1" smtClean="0">
                <a:latin typeface="Palatino Linotype" pitchFamily="18" charset="0"/>
              </a:rPr>
              <a:t>Dickin</a:t>
            </a:r>
            <a:r>
              <a:rPr lang="en-GB" sz="1800" dirty="0" smtClean="0">
                <a:latin typeface="Palatino Linotype" pitchFamily="18" charset="0"/>
              </a:rPr>
              <a:t>, Margaret. </a:t>
            </a:r>
            <a:r>
              <a:rPr lang="en-GB" sz="1800" i="1" dirty="0" smtClean="0">
                <a:latin typeface="Palatino Linotype" pitchFamily="18" charset="0"/>
              </a:rPr>
              <a:t>A vehicle for performance: acting the messenger in Greek tragedy</a:t>
            </a:r>
            <a:r>
              <a:rPr lang="en-GB" sz="1800" dirty="0" smtClean="0">
                <a:latin typeface="Palatino Linotype" pitchFamily="18" charset="0"/>
              </a:rPr>
              <a:t> (Lanham and Plymouth 2009)</a:t>
            </a:r>
            <a:endParaRPr lang="el-GR" sz="1800" dirty="0" smtClean="0">
              <a:latin typeface="Palatino Linotype" pitchFamily="18" charset="0"/>
            </a:endParaRPr>
          </a:p>
          <a:p>
            <a:pPr>
              <a:buFont typeface="Wingdings" pitchFamily="2" charset="2"/>
              <a:buChar char="q"/>
            </a:pPr>
            <a:r>
              <a:rPr lang="en-GB" sz="1800" dirty="0" smtClean="0">
                <a:latin typeface="Palatino Linotype" pitchFamily="18" charset="0"/>
              </a:rPr>
              <a:t>Goldhill, Simon. “What is ekphrasis for?”, </a:t>
            </a:r>
            <a:r>
              <a:rPr lang="en-GB" sz="1800" i="1" dirty="0" smtClean="0">
                <a:latin typeface="Palatino Linotype" pitchFamily="18" charset="0"/>
              </a:rPr>
              <a:t>Classical Philology</a:t>
            </a:r>
            <a:r>
              <a:rPr lang="en-GB" sz="1800" dirty="0" smtClean="0">
                <a:latin typeface="Palatino Linotype" pitchFamily="18" charset="0"/>
              </a:rPr>
              <a:t> 102 (2007) 1-19</a:t>
            </a:r>
            <a:endParaRPr lang="el-GR" sz="1800" dirty="0" smtClean="0">
              <a:latin typeface="Palatino Linotype" pitchFamily="18" charset="0"/>
            </a:endParaRPr>
          </a:p>
          <a:p>
            <a:pPr>
              <a:buFont typeface="Wingdings" pitchFamily="2" charset="2"/>
              <a:buChar char="q"/>
            </a:pPr>
            <a:r>
              <a:rPr lang="en-GB" sz="1800" dirty="0" smtClean="0">
                <a:latin typeface="Palatino Linotype" pitchFamily="18" charset="0"/>
              </a:rPr>
              <a:t>Halliwell, Stephen. </a:t>
            </a:r>
            <a:r>
              <a:rPr lang="en-GB" sz="1800" i="1" dirty="0" smtClean="0">
                <a:latin typeface="Palatino Linotype" pitchFamily="18" charset="0"/>
              </a:rPr>
              <a:t>Greek laughter</a:t>
            </a:r>
            <a:r>
              <a:rPr lang="en-GB" sz="1800" dirty="0" smtClean="0">
                <a:latin typeface="Palatino Linotype" pitchFamily="18" charset="0"/>
              </a:rPr>
              <a:t> (Cambridge 2008)</a:t>
            </a:r>
            <a:endParaRPr lang="el-GR" sz="1800" dirty="0" smtClean="0">
              <a:latin typeface="Palatino Linotype" pitchFamily="18" charset="0"/>
            </a:endParaRPr>
          </a:p>
          <a:p>
            <a:pPr>
              <a:buFont typeface="Wingdings" pitchFamily="2" charset="2"/>
              <a:buChar char="q"/>
            </a:pPr>
            <a:r>
              <a:rPr lang="en-GB" sz="1800" dirty="0" smtClean="0">
                <a:latin typeface="Palatino Linotype" pitchFamily="18" charset="0"/>
              </a:rPr>
              <a:t>Jong, Irene </a:t>
            </a:r>
            <a:r>
              <a:rPr lang="en-GB" sz="1800" dirty="0" err="1" smtClean="0">
                <a:latin typeface="Palatino Linotype" pitchFamily="18" charset="0"/>
              </a:rPr>
              <a:t>J.F.</a:t>
            </a:r>
            <a:r>
              <a:rPr lang="en-GB" sz="1800" dirty="0" smtClean="0">
                <a:latin typeface="Palatino Linotype" pitchFamily="18" charset="0"/>
              </a:rPr>
              <a:t> de. </a:t>
            </a:r>
            <a:r>
              <a:rPr lang="en-GB" sz="1800" i="1" dirty="0" smtClean="0">
                <a:latin typeface="Palatino Linotype" pitchFamily="18" charset="0"/>
              </a:rPr>
              <a:t>Narrative in Drama: the art of the Euripidean messenger-speech</a:t>
            </a:r>
            <a:r>
              <a:rPr lang="en-GB" sz="1800" dirty="0" smtClean="0">
                <a:latin typeface="Palatino Linotype" pitchFamily="18" charset="0"/>
              </a:rPr>
              <a:t> (Leiden and New York 1991)</a:t>
            </a:r>
          </a:p>
          <a:p>
            <a:pPr>
              <a:buFont typeface="Wingdings" pitchFamily="2" charset="2"/>
              <a:buChar char="q"/>
            </a:pPr>
            <a:r>
              <a:rPr lang="en-GB" sz="1800" dirty="0" smtClean="0">
                <a:latin typeface="Palatino Linotype" pitchFamily="18" charset="0"/>
              </a:rPr>
              <a:t>Revermann, Martin. </a:t>
            </a:r>
            <a:r>
              <a:rPr lang="en-US" sz="1800" dirty="0" smtClean="0">
                <a:latin typeface="Palatino Linotype" pitchFamily="18" charset="0"/>
              </a:rPr>
              <a:t>“The competence of theatre audiences in fifth and fourth century Athens”, </a:t>
            </a:r>
            <a:r>
              <a:rPr lang="en-US" sz="1800" i="1" dirty="0" smtClean="0">
                <a:latin typeface="Palatino Linotype" pitchFamily="18" charset="0"/>
              </a:rPr>
              <a:t>Journal of Hellenic Studies 126 (2006) 99-124 </a:t>
            </a:r>
            <a:endParaRPr lang="en-US" sz="1800" dirty="0" smtClean="0">
              <a:latin typeface="Palatino Linotype" pitchFamily="18" charset="0"/>
            </a:endParaRPr>
          </a:p>
          <a:p>
            <a:pPr>
              <a:buFont typeface="Wingdings" pitchFamily="2" charset="2"/>
              <a:buChar char="q"/>
            </a:pPr>
            <a:r>
              <a:rPr lang="en-US" sz="1800" dirty="0" smtClean="0">
                <a:latin typeface="Palatino Linotype" pitchFamily="18" charset="0"/>
              </a:rPr>
              <a:t>Serafim, Andreas. “Making the audience: ekphrasis and rhetorical strategy in </a:t>
            </a:r>
            <a:r>
              <a:rPr lang="en-GB" sz="1800" dirty="0" smtClean="0">
                <a:latin typeface="Palatino Linotype" pitchFamily="18" charset="0"/>
              </a:rPr>
              <a:t>Demosthenes 18 and 19”, </a:t>
            </a:r>
            <a:r>
              <a:rPr lang="en-GB" sz="1800" i="1" dirty="0" smtClean="0">
                <a:latin typeface="Palatino Linotype" pitchFamily="18" charset="0"/>
              </a:rPr>
              <a:t>Classical Quarterly </a:t>
            </a:r>
            <a:r>
              <a:rPr lang="en-GB" sz="1800" dirty="0" smtClean="0">
                <a:latin typeface="Palatino Linotype" pitchFamily="18" charset="0"/>
              </a:rPr>
              <a:t>(forthcoming)</a:t>
            </a:r>
            <a:endParaRPr lang="el-GR" sz="1800" dirty="0" smtClean="0">
              <a:latin typeface="Palatino Linotype" pitchFamily="18" charset="0"/>
            </a:endParaRPr>
          </a:p>
          <a:p>
            <a:pPr>
              <a:buFont typeface="Wingdings" pitchFamily="2" charset="2"/>
              <a:buChar char="q"/>
            </a:pPr>
            <a:r>
              <a:rPr lang="en-GB" sz="1800" dirty="0" smtClean="0">
                <a:latin typeface="Palatino Linotype" pitchFamily="18" charset="0"/>
              </a:rPr>
              <a:t>Slater, William J. “The epiphany of Demosthenes”, </a:t>
            </a:r>
            <a:r>
              <a:rPr lang="en-GB" sz="1800" i="1" dirty="0" smtClean="0">
                <a:latin typeface="Palatino Linotype" pitchFamily="18" charset="0"/>
              </a:rPr>
              <a:t>Phoenix </a:t>
            </a:r>
            <a:r>
              <a:rPr lang="en-GB" sz="1800" dirty="0" smtClean="0">
                <a:latin typeface="Palatino Linotype" pitchFamily="18" charset="0"/>
              </a:rPr>
              <a:t>42 (1988) 126–30</a:t>
            </a:r>
            <a:endParaRPr lang="el-GR" sz="1800" dirty="0" smtClean="0">
              <a:latin typeface="Palatino Linotype" pitchFamily="18" charset="0"/>
            </a:endParaRPr>
          </a:p>
          <a:p>
            <a:pPr algn="just">
              <a:buFont typeface="Wingdings" pitchFamily="2" charset="2"/>
              <a:buChar char="q"/>
            </a:pPr>
            <a:r>
              <a:rPr lang="en-GB" sz="1800" dirty="0" smtClean="0">
                <a:latin typeface="Palatino Linotype" pitchFamily="18" charset="0"/>
              </a:rPr>
              <a:t>Wankel, H. </a:t>
            </a:r>
            <a:r>
              <a:rPr lang="en-GB" sz="1800" i="1" dirty="0" smtClean="0">
                <a:latin typeface="Palatino Linotype" pitchFamily="18" charset="0"/>
              </a:rPr>
              <a:t>Demosthenes </a:t>
            </a:r>
            <a:r>
              <a:rPr lang="en-GB" sz="1800" i="1" dirty="0" err="1" smtClean="0">
                <a:latin typeface="Palatino Linotype" pitchFamily="18" charset="0"/>
              </a:rPr>
              <a:t>Rede</a:t>
            </a:r>
            <a:r>
              <a:rPr lang="en-GB" sz="1800" i="1" dirty="0" smtClean="0">
                <a:latin typeface="Palatino Linotype" pitchFamily="18" charset="0"/>
              </a:rPr>
              <a:t> </a:t>
            </a:r>
            <a:r>
              <a:rPr lang="en-GB" sz="1800" i="1" dirty="0" err="1" smtClean="0">
                <a:latin typeface="Palatino Linotype" pitchFamily="18" charset="0"/>
              </a:rPr>
              <a:t>für</a:t>
            </a:r>
            <a:r>
              <a:rPr lang="en-GB" sz="1800" i="1" dirty="0" smtClean="0">
                <a:latin typeface="Palatino Linotype" pitchFamily="18" charset="0"/>
              </a:rPr>
              <a:t> </a:t>
            </a:r>
            <a:r>
              <a:rPr lang="en-GB" sz="1800" i="1" dirty="0" err="1" smtClean="0">
                <a:latin typeface="Palatino Linotype" pitchFamily="18" charset="0"/>
              </a:rPr>
              <a:t>Ktesiphon</a:t>
            </a:r>
            <a:r>
              <a:rPr lang="en-GB" sz="1800" i="1" dirty="0" smtClean="0">
                <a:latin typeface="Palatino Linotype" pitchFamily="18" charset="0"/>
              </a:rPr>
              <a:t> </a:t>
            </a:r>
            <a:r>
              <a:rPr lang="en-GB" sz="1800" i="1" dirty="0" err="1" smtClean="0">
                <a:latin typeface="Palatino Linotype" pitchFamily="18" charset="0"/>
              </a:rPr>
              <a:t>über</a:t>
            </a:r>
            <a:r>
              <a:rPr lang="en-GB" sz="1800" i="1" dirty="0" smtClean="0">
                <a:latin typeface="Palatino Linotype" pitchFamily="18" charset="0"/>
              </a:rPr>
              <a:t> den </a:t>
            </a:r>
            <a:r>
              <a:rPr lang="en-GB" sz="1800" i="1" dirty="0" err="1" smtClean="0">
                <a:latin typeface="Palatino Linotype" pitchFamily="18" charset="0"/>
              </a:rPr>
              <a:t>Kranz</a:t>
            </a:r>
            <a:r>
              <a:rPr lang="en-GB" sz="1800" dirty="0" smtClean="0">
                <a:latin typeface="Palatino Linotype" pitchFamily="18" charset="0"/>
              </a:rPr>
              <a:t> (Heidelberg 1976)</a:t>
            </a:r>
            <a:endParaRPr lang="en-US" sz="1800" dirty="0" smtClean="0">
              <a:latin typeface="Palatino Linotype" pitchFamily="18" charset="0"/>
            </a:endParaRPr>
          </a:p>
          <a:p>
            <a:pPr>
              <a:buFont typeface="Wingdings" pitchFamily="2" charset="2"/>
              <a:buChar char="q"/>
            </a:pPr>
            <a:r>
              <a:rPr lang="en-GB" sz="1800" dirty="0" smtClean="0">
                <a:latin typeface="Palatino Linotype" pitchFamily="18" charset="0"/>
              </a:rPr>
              <a:t>Webb, Ruth. </a:t>
            </a:r>
            <a:r>
              <a:rPr lang="en-GB" sz="1800" i="1" dirty="0" smtClean="0">
                <a:latin typeface="Palatino Linotype" pitchFamily="18" charset="0"/>
              </a:rPr>
              <a:t>Ekphrasis, imagination, and persuasion in ancient rhetorical </a:t>
            </a:r>
            <a:endParaRPr lang="el-GR" sz="1800" dirty="0" smtClean="0">
              <a:latin typeface="Palatino Linotype" pitchFamily="18" charset="0"/>
            </a:endParaRPr>
          </a:p>
          <a:p>
            <a:pPr>
              <a:buNone/>
            </a:pPr>
            <a:r>
              <a:rPr lang="el-GR" sz="1800" i="1" dirty="0" smtClean="0">
                <a:latin typeface="Palatino Linotype" pitchFamily="18" charset="0"/>
              </a:rPr>
              <a:t>	</a:t>
            </a:r>
            <a:r>
              <a:rPr lang="en-GB" sz="1800" i="1" dirty="0" smtClean="0">
                <a:latin typeface="Palatino Linotype" pitchFamily="18" charset="0"/>
              </a:rPr>
              <a:t>theory and practice</a:t>
            </a:r>
            <a:r>
              <a:rPr lang="en-GB" sz="1800" dirty="0" smtClean="0">
                <a:latin typeface="Palatino Linotype" pitchFamily="18" charset="0"/>
              </a:rPr>
              <a:t> (Surrey 2009)</a:t>
            </a:r>
            <a:endParaRPr lang="el-GR" sz="1800" dirty="0" smtClean="0">
              <a:latin typeface="Palatino Linotype" pitchFamily="18" charset="0"/>
            </a:endParaRPr>
          </a:p>
          <a:p>
            <a:pPr>
              <a:buFont typeface="Wingdings" pitchFamily="2" charset="2"/>
              <a:buChar char="q"/>
            </a:pPr>
            <a:r>
              <a:rPr lang="en-GB" sz="1800" dirty="0" smtClean="0">
                <a:latin typeface="Palatino Linotype" pitchFamily="18" charset="0"/>
              </a:rPr>
              <a:t>Yunis, Harvey (ed.). </a:t>
            </a:r>
            <a:r>
              <a:rPr lang="en-GB" sz="1800" i="1" dirty="0" smtClean="0">
                <a:latin typeface="Palatino Linotype" pitchFamily="18" charset="0"/>
              </a:rPr>
              <a:t>Demosthenes, On the Crown</a:t>
            </a:r>
            <a:r>
              <a:rPr lang="en-GB" sz="1800" dirty="0" smtClean="0">
                <a:latin typeface="Palatino Linotype" pitchFamily="18" charset="0"/>
              </a:rPr>
              <a:t> (Cambridge 2001)</a:t>
            </a:r>
            <a:endParaRPr lang="el-GR" sz="1800" dirty="0" smtClean="0">
              <a:latin typeface="Palatino Linotype" pitchFamily="18" charset="0"/>
            </a:endParaRPr>
          </a:p>
        </p:txBody>
      </p:sp>
    </p:spTree>
  </p:cSld>
  <p:clrMapOvr>
    <a:masterClrMapping/>
  </p:clrMapOvr>
  <p:transition>
    <p:dissolve/>
    <p:sndAc>
      <p:stSnd>
        <p:snd r:embed="rId2" name="applause.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4615</TotalTime>
  <Words>226</Words>
  <Application>Microsoft Office PowerPoint</Application>
  <PresentationFormat>On-screen Show (4:3)</PresentationFormat>
  <Paragraphs>36</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Equity</vt:lpstr>
      <vt:lpstr>Ο Καβαλιέρος και η Ντάμα: έκφρασις και ρητορική στρατηγική στον Περί του Στεφάνου </vt:lpstr>
      <vt:lpstr>Slide 2</vt:lpstr>
      <vt:lpstr>Κείμενο 2α §169: η κατάληψη της Ελάτειας</vt:lpstr>
      <vt:lpstr>Κείμενο 2β Διόδωρος Σικελειώτης 16.84</vt:lpstr>
      <vt:lpstr>   Κείμενο 3 §§170-3: το συμβούλιο των Αθηναίων</vt:lpstr>
      <vt:lpstr>Slide 6</vt:lpstr>
      <vt:lpstr>Κείμενο 4 §262: μία επί θεατρικής σκηνής αποτυχία του Αισχίνη</vt:lpstr>
      <vt:lpstr>Επιλεγμένη Βιβλιογραφία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«Κατασκευάζοντας» το ακροατήριο</dc:title>
  <dc:creator>Serandreas</dc:creator>
  <cp:lastModifiedBy>Serandreas</cp:lastModifiedBy>
  <cp:revision>114</cp:revision>
  <dcterms:created xsi:type="dcterms:W3CDTF">2013-10-08T16:05:04Z</dcterms:created>
  <dcterms:modified xsi:type="dcterms:W3CDTF">2013-11-20T07:35:45Z</dcterms:modified>
</cp:coreProperties>
</file>